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4" r:id="rId2"/>
    <p:sldId id="259" r:id="rId3"/>
    <p:sldId id="264" r:id="rId4"/>
    <p:sldId id="258" r:id="rId5"/>
    <p:sldId id="260" r:id="rId6"/>
    <p:sldId id="265" r:id="rId7"/>
    <p:sldId id="272" r:id="rId8"/>
    <p:sldId id="266" r:id="rId9"/>
    <p:sldId id="263" r:id="rId10"/>
    <p:sldId id="262" r:id="rId11"/>
    <p:sldId id="271" r:id="rId12"/>
    <p:sldId id="267" r:id="rId13"/>
    <p:sldId id="257" r:id="rId14"/>
    <p:sldId id="273" r:id="rId15"/>
    <p:sldId id="261" r:id="rId16"/>
    <p:sldId id="270" r:id="rId17"/>
    <p:sldId id="268" r:id="rId18"/>
    <p:sldId id="275" r:id="rId19"/>
    <p:sldId id="26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83051" autoAdjust="0"/>
  </p:normalViewPr>
  <p:slideViewPr>
    <p:cSldViewPr snapToGrid="0" snapToObjects="1">
      <p:cViewPr varScale="1">
        <p:scale>
          <a:sx n="58" d="100"/>
          <a:sy n="58" d="100"/>
        </p:scale>
        <p:origin x="-227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E2E557-7187-1044-9DBB-96713C7578EB}" type="datetimeFigureOut">
              <a:rPr lang="en-US" smtClean="0"/>
              <a:t>2/29/16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0461E-E1E2-CE48-8C21-E1FD20FB8398}" type="slidenum">
              <a:rPr lang="en-US" smtClean="0"/>
              <a:t>‹#›</a:t>
            </a:fld>
            <a:endParaRPr lang="en-US"/>
          </a:p>
        </p:txBody>
      </p:sp>
    </p:spTree>
    <p:extLst>
      <p:ext uri="{BB962C8B-B14F-4D97-AF65-F5344CB8AC3E}">
        <p14:creationId xmlns:p14="http://schemas.microsoft.com/office/powerpoint/2010/main" val="1684315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1</a:t>
            </a:fld>
            <a:endParaRPr lang="en-US"/>
          </a:p>
        </p:txBody>
      </p:sp>
    </p:spTree>
    <p:extLst>
      <p:ext uri="{BB962C8B-B14F-4D97-AF65-F5344CB8AC3E}">
        <p14:creationId xmlns:p14="http://schemas.microsoft.com/office/powerpoint/2010/main" val="302457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commitment (mine).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Education and Training to farmers (orientation = 20 hours</a:t>
            </a:r>
            <a:r>
              <a:rPr lang="en-US" baseline="0" dirty="0" smtClean="0"/>
              <a:t> and ongoing training 12 hours) will reduce misconceptions and address safety concerns…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Risk assessment. Dozens of potential safety risks and what the farmer will do to mitigate them… Treating the person as a person comes with risks…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“Code of Practice” (UK) = </a:t>
            </a:r>
            <a:r>
              <a:rPr lang="en-US" sz="1200" kern="1200" dirty="0" smtClean="0">
                <a:solidFill>
                  <a:schemeClr val="tx1"/>
                </a:solidFill>
                <a:effectLst/>
                <a:latin typeface="+mn-lt"/>
                <a:ea typeface="+mn-ea"/>
                <a:cs typeface="+mn-cs"/>
              </a:rPr>
              <a:t>a set of guidelines, aiming to meet the requirements of commissioners, clients and other stakeholders to ensure that care farms which adhere to the code of practice are safe, professional and effective (Care Farming UK, 2014).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Slow production rate. It’s about healing. Maarten: “It will only work if they consider themselves as a health care provider for that day.”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Seasonal cycles.</a:t>
            </a:r>
            <a:r>
              <a:rPr lang="en-US" baseline="0" dirty="0" smtClean="0"/>
              <a:t> For example, an organic vegetables farm. In the summer it won’t work. They are too busy!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Transportation issues. Has to be dementia-friendly transportation. Drivers must receive training…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My distance from the farm may also be an issue…depending on how many times per week I’ll need to be there…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Insufficient initiatives by farmers…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Down</a:t>
            </a:r>
            <a:r>
              <a:rPr lang="en-US" baseline="0" dirty="0" smtClean="0"/>
              <a:t> the road opening a farm for people with dementia… Investors… after showing some success with a day program… </a:t>
            </a:r>
            <a:endParaRPr lang="en-US" dirty="0" smtClean="0"/>
          </a:p>
          <a:p>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10</a:t>
            </a:fld>
            <a:endParaRPr lang="en-US"/>
          </a:p>
        </p:txBody>
      </p:sp>
    </p:spTree>
    <p:extLst>
      <p:ext uri="{BB962C8B-B14F-4D97-AF65-F5344CB8AC3E}">
        <p14:creationId xmlns:p14="http://schemas.microsoft.com/office/powerpoint/2010/main" val="1373092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Btw, there are plenty of risks for </a:t>
            </a:r>
            <a:r>
              <a:rPr lang="en-US" dirty="0" err="1" smtClean="0"/>
              <a:t>PwD</a:t>
            </a:r>
            <a:r>
              <a:rPr lang="en-US" dirty="0" smtClean="0"/>
              <a:t> </a:t>
            </a:r>
            <a:r>
              <a:rPr lang="en-US" baseline="0" dirty="0" smtClean="0"/>
              <a:t>living in a nursing home or even at home!</a:t>
            </a:r>
          </a:p>
          <a:p>
            <a:endParaRPr lang="en-US" baseline="0" dirty="0" smtClean="0"/>
          </a:p>
          <a:p>
            <a:r>
              <a:rPr lang="en-US" baseline="0" dirty="0" smtClean="0"/>
              <a:t>In the words of </a:t>
            </a:r>
            <a:r>
              <a:rPr lang="en-US" b="1" baseline="0" dirty="0" smtClean="0"/>
              <a:t>Maarten</a:t>
            </a:r>
            <a:r>
              <a:rPr lang="en-US" baseline="0" dirty="0" smtClean="0"/>
              <a:t>, “When you are on a farm, there are risks. </a:t>
            </a:r>
            <a:r>
              <a:rPr lang="en-US" b="1" baseline="0" dirty="0" smtClean="0"/>
              <a:t>Treated as a real person, that comes with risks.</a:t>
            </a:r>
            <a:r>
              <a:rPr lang="en-US" baseline="0" dirty="0" smtClean="0"/>
              <a:t>” </a:t>
            </a:r>
          </a:p>
          <a:p>
            <a:endParaRPr lang="en-US" baseline="0" dirty="0" smtClean="0"/>
          </a:p>
          <a:p>
            <a:r>
              <a:rPr lang="en-US" baseline="0" dirty="0" smtClean="0"/>
              <a:t>The risk assessment includes dozens of potential risks and what the farmer will do to mitigate them…</a:t>
            </a:r>
          </a:p>
          <a:p>
            <a:r>
              <a:rPr lang="en-US" baseline="0" dirty="0" smtClean="0"/>
              <a:t>We are currently working on adapting it to people with dementia…</a:t>
            </a:r>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11</a:t>
            </a:fld>
            <a:endParaRPr lang="en-US"/>
          </a:p>
        </p:txBody>
      </p:sp>
    </p:spTree>
    <p:extLst>
      <p:ext uri="{BB962C8B-B14F-4D97-AF65-F5344CB8AC3E}">
        <p14:creationId xmlns:p14="http://schemas.microsoft.com/office/powerpoint/2010/main" val="4173093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a:t>
            </a:r>
            <a:r>
              <a:rPr lang="en-US" b="1" dirty="0" smtClean="0"/>
              <a:t>my Letter to farmers </a:t>
            </a:r>
            <a:r>
              <a:rPr lang="en-US" dirty="0" smtClean="0"/>
              <a:t>(Thanks</a:t>
            </a:r>
            <a:r>
              <a:rPr lang="en-US" baseline="0" dirty="0" smtClean="0"/>
              <a:t> </a:t>
            </a:r>
            <a:r>
              <a:rPr lang="en-US" baseline="0" dirty="0" err="1" smtClean="0"/>
              <a:t>Dori</a:t>
            </a:r>
            <a:r>
              <a:rPr lang="en-US" baseline="0" dirty="0" smtClean="0"/>
              <a:t> for working with me on it) which will go out around March 26 to farmers in MN and WI…as well as a paragraph in LSP Newsletter. </a:t>
            </a:r>
          </a:p>
          <a:p>
            <a:endParaRPr lang="en-US" b="1" baseline="0" dirty="0" smtClean="0"/>
          </a:p>
          <a:p>
            <a:r>
              <a:rPr lang="en-US" b="1" baseline="0" dirty="0" smtClean="0"/>
              <a:t>Meet referral agencies. Meet agencies such as home health agencies and make the case </a:t>
            </a:r>
            <a:r>
              <a:rPr lang="en-US" baseline="0" dirty="0" smtClean="0"/>
              <a:t>for referral to the program (as Maarten has done in Montana) </a:t>
            </a:r>
            <a:endParaRPr lang="en-US" dirty="0" smtClean="0"/>
          </a:p>
          <a:p>
            <a:endParaRPr lang="en-US" dirty="0" smtClean="0"/>
          </a:p>
          <a:p>
            <a:r>
              <a:rPr lang="en-US" dirty="0" smtClean="0"/>
              <a:t>Optional, [if</a:t>
            </a:r>
            <a:r>
              <a:rPr lang="en-US" baseline="0" dirty="0" smtClean="0"/>
              <a:t> I’ll have time]</a:t>
            </a:r>
            <a:r>
              <a:rPr lang="en-US" dirty="0" smtClean="0"/>
              <a:t>: Develop </a:t>
            </a:r>
            <a:r>
              <a:rPr lang="en-US" b="1" dirty="0" smtClean="0"/>
              <a:t>dementia</a:t>
            </a:r>
            <a:r>
              <a:rPr lang="en-US" b="1" baseline="0" dirty="0" smtClean="0"/>
              <a:t>-specific </a:t>
            </a:r>
            <a:r>
              <a:rPr lang="en-US" b="1" dirty="0" smtClean="0"/>
              <a:t>Risk Assessment Protocol </a:t>
            </a:r>
            <a:r>
              <a:rPr lang="en-US" dirty="0" smtClean="0"/>
              <a:t>for Care Farms. </a:t>
            </a:r>
          </a:p>
          <a:p>
            <a:endParaRPr lang="en-US" dirty="0" smtClean="0"/>
          </a:p>
          <a:p>
            <a:r>
              <a:rPr lang="en-US" dirty="0" smtClean="0"/>
              <a:t>Continue to maintain my archival blog on this model… </a:t>
            </a:r>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12</a:t>
            </a:fld>
            <a:endParaRPr lang="en-US"/>
          </a:p>
        </p:txBody>
      </p:sp>
    </p:spTree>
    <p:extLst>
      <p:ext uri="{BB962C8B-B14F-4D97-AF65-F5344CB8AC3E}">
        <p14:creationId xmlns:p14="http://schemas.microsoft.com/office/powerpoint/2010/main" val="233168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Teresa for connecting me with</a:t>
            </a:r>
            <a:r>
              <a:rPr lang="en-US" baseline="0" dirty="0" smtClean="0"/>
              <a:t> Nick Even…</a:t>
            </a:r>
          </a:p>
          <a:p>
            <a:endParaRPr lang="en-US" baseline="0" dirty="0" smtClean="0"/>
          </a:p>
          <a:p>
            <a:r>
              <a:rPr lang="en-US" baseline="0" dirty="0" smtClean="0"/>
              <a:t>We also visited Buttermilk Falls </a:t>
            </a:r>
            <a:r>
              <a:rPr lang="en-US" baseline="0" dirty="0" err="1" smtClean="0"/>
              <a:t>Fram</a:t>
            </a:r>
            <a:r>
              <a:rPr lang="en-US" baseline="0" dirty="0" smtClean="0"/>
              <a:t> (in Osceola, next door to Community Homestead). </a:t>
            </a:r>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16</a:t>
            </a:fld>
            <a:endParaRPr lang="en-US"/>
          </a:p>
        </p:txBody>
      </p:sp>
    </p:spTree>
    <p:extLst>
      <p:ext uri="{BB962C8B-B14F-4D97-AF65-F5344CB8AC3E}">
        <p14:creationId xmlns:p14="http://schemas.microsoft.com/office/powerpoint/2010/main" val="82981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3-minute video</a:t>
            </a:r>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2</a:t>
            </a:fld>
            <a:endParaRPr lang="en-US"/>
          </a:p>
        </p:txBody>
      </p:sp>
    </p:spTree>
    <p:extLst>
      <p:ext uri="{BB962C8B-B14F-4D97-AF65-F5344CB8AC3E}">
        <p14:creationId xmlns:p14="http://schemas.microsoft.com/office/powerpoint/2010/main" val="57861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10 Care Farms open to elders</a:t>
            </a:r>
            <a:r>
              <a:rPr lang="en-US" baseline="0" dirty="0" smtClean="0"/>
              <a:t> in 2001 to 25 Care Farms in 2009 (</a:t>
            </a:r>
            <a:r>
              <a:rPr lang="en-US" baseline="0" dirty="0" err="1" smtClean="0"/>
              <a:t>Hassink’s</a:t>
            </a:r>
            <a:r>
              <a:rPr lang="en-US" baseline="0" dirty="0" smtClean="0"/>
              <a:t> PPT)</a:t>
            </a:r>
          </a:p>
          <a:p>
            <a:endParaRPr lang="en-US" baseline="0" dirty="0" smtClean="0"/>
          </a:p>
          <a:p>
            <a:r>
              <a:rPr lang="en-US" baseline="0" dirty="0" smtClean="0"/>
              <a:t>[“Flanders” = Dutch-speaking northern portion of Belgium] </a:t>
            </a:r>
          </a:p>
          <a:p>
            <a:endParaRPr lang="en-US" baseline="0" dirty="0" smtClean="0"/>
          </a:p>
          <a:p>
            <a:r>
              <a:rPr lang="en-US" baseline="0" dirty="0" smtClean="0"/>
              <a:t>15% of 1,100 Care Farms = 165 farms open to people with dementia! </a:t>
            </a:r>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3</a:t>
            </a:fld>
            <a:endParaRPr lang="en-US"/>
          </a:p>
        </p:txBody>
      </p:sp>
    </p:spTree>
    <p:extLst>
      <p:ext uri="{BB962C8B-B14F-4D97-AF65-F5344CB8AC3E}">
        <p14:creationId xmlns:p14="http://schemas.microsoft.com/office/powerpoint/2010/main" val="315905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briefly about the elder who was sick and called to apologize that he can’t come</a:t>
            </a:r>
            <a:r>
              <a:rPr lang="en-US" baseline="0" dirty="0" smtClean="0"/>
              <a:t> to help that day… A reason to wake up in the morning! </a:t>
            </a:r>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4</a:t>
            </a:fld>
            <a:endParaRPr lang="en-US"/>
          </a:p>
        </p:txBody>
      </p:sp>
    </p:spTree>
    <p:extLst>
      <p:ext uri="{BB962C8B-B14F-4D97-AF65-F5344CB8AC3E}">
        <p14:creationId xmlns:p14="http://schemas.microsoft.com/office/powerpoint/2010/main" val="148238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have meaning</a:t>
            </a:r>
            <a:r>
              <a:rPr lang="en-US" baseline="0" dirty="0" smtClean="0"/>
              <a:t> and purpose in their lives; to feel useful and to contribute to one’s community; to feel valued; to have a reason to wake up in the morning; to have a life worth living! </a:t>
            </a:r>
          </a:p>
          <a:p>
            <a:r>
              <a:rPr lang="en-US" baseline="0" dirty="0" smtClean="0"/>
              <a:t>To feel normal again. Not to experience the terrible stigma often felt by </a:t>
            </a:r>
            <a:r>
              <a:rPr lang="en-US" baseline="0" dirty="0" err="1" smtClean="0"/>
              <a:t>PwD</a:t>
            </a:r>
            <a:r>
              <a:rPr lang="en-US" baseline="0" dirty="0" smtClean="0"/>
              <a:t>.  To enjoy the health and psychological benefits of being in the outdoors. There’s a hidden program in Care Farms, which is the physical activity that people do while working on the farm. There are also tremendous therapeutic benefits of working with and caring for various animals… Another big piece is the intergenerational nature of many of these farms, which brings its own therapeutic benefits. AND many of these qualities already exit naturally on farms when in nursing homes and at home we need to create them artificially…</a:t>
            </a:r>
          </a:p>
          <a:p>
            <a:endParaRPr lang="en-US" baseline="0" dirty="0" smtClean="0"/>
          </a:p>
          <a:p>
            <a:r>
              <a:rPr lang="en-US" baseline="0" dirty="0" smtClean="0"/>
              <a:t>To enjoy the humane approach by the farmer who treats them as equals, as partners, as co-workers… They don’t feel sick any more. </a:t>
            </a:r>
            <a:endParaRPr lang="en-US" dirty="0" smtClean="0"/>
          </a:p>
          <a:p>
            <a:endParaRPr lang="en-US" dirty="0" smtClean="0"/>
          </a:p>
          <a:p>
            <a:r>
              <a:rPr lang="en-US" dirty="0" smtClean="0"/>
              <a:t>In</a:t>
            </a:r>
            <a:r>
              <a:rPr lang="en-US" baseline="0" dirty="0" smtClean="0"/>
              <a:t> addition, there are</a:t>
            </a:r>
            <a:r>
              <a:rPr lang="en-US" dirty="0" smtClean="0"/>
              <a:t> benefits for family care partners…such as respite. </a:t>
            </a:r>
          </a:p>
          <a:p>
            <a:endParaRPr lang="en-US" dirty="0" smtClean="0"/>
          </a:p>
          <a:p>
            <a:r>
              <a:rPr lang="en-US" dirty="0" smtClean="0"/>
              <a:t>There are also Care Farms that provide end of life care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5</a:t>
            </a:fld>
            <a:endParaRPr lang="en-US"/>
          </a:p>
        </p:txBody>
      </p:sp>
    </p:spTree>
    <p:extLst>
      <p:ext uri="{BB962C8B-B14F-4D97-AF65-F5344CB8AC3E}">
        <p14:creationId xmlns:p14="http://schemas.microsoft.com/office/powerpoint/2010/main" val="1782968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to my</a:t>
            </a:r>
            <a:r>
              <a:rPr lang="en-US" baseline="0" dirty="0" smtClean="0"/>
              <a:t> </a:t>
            </a:r>
            <a:r>
              <a:rPr lang="en-US" dirty="0" smtClean="0"/>
              <a:t>knowledge, very little</a:t>
            </a:r>
            <a:r>
              <a:rPr lang="en-US" baseline="0" dirty="0" smtClean="0"/>
              <a:t> in the U.S. = The only program I am aware of is of my colleague Maarten Fischer in Montana… </a:t>
            </a:r>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6</a:t>
            </a:fld>
            <a:endParaRPr lang="en-US"/>
          </a:p>
        </p:txBody>
      </p:sp>
    </p:spTree>
    <p:extLst>
      <p:ext uri="{BB962C8B-B14F-4D97-AF65-F5344CB8AC3E}">
        <p14:creationId xmlns:p14="http://schemas.microsoft.com/office/powerpoint/2010/main" val="360252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love</a:t>
            </a:r>
            <a:r>
              <a:rPr lang="en-US" baseline="0" dirty="0" smtClean="0"/>
              <a:t> to discuss this with you and anyone interested in exploring this with us… </a:t>
            </a:r>
          </a:p>
          <a:p>
            <a:endParaRPr lang="en-US" baseline="0" dirty="0" smtClean="0"/>
          </a:p>
          <a:p>
            <a:pPr marL="228600" indent="-228600">
              <a:buAutoNum type="arabicPeriod"/>
            </a:pPr>
            <a:r>
              <a:rPr lang="en-US" baseline="0" dirty="0" smtClean="0"/>
              <a:t>We need to continue and learn from what has already done in Europe and adapt it to the U.S. as well as to learn from Maarten’s work in Montana… </a:t>
            </a:r>
          </a:p>
          <a:p>
            <a:pPr marL="228600" indent="-228600">
              <a:buAutoNum type="arabicPeriod"/>
            </a:pPr>
            <a:r>
              <a:rPr lang="en-US" baseline="0" dirty="0" smtClean="0"/>
              <a:t>Continue to raise awareness to this innovative model; we held a couple of radio shows, disseminated a piece about it, and this month my colleague will present a poster in ASA</a:t>
            </a:r>
          </a:p>
          <a:p>
            <a:pPr marL="228600" indent="-228600">
              <a:buAutoNum type="arabicPeriod"/>
            </a:pPr>
            <a:r>
              <a:rPr lang="en-US" baseline="0" dirty="0" smtClean="0"/>
              <a:t>Continue to meet with farmers…</a:t>
            </a:r>
          </a:p>
          <a:p>
            <a:pPr marL="228600" indent="-228600">
              <a:buAutoNum type="arabicPeriod"/>
            </a:pPr>
            <a:r>
              <a:rPr lang="en-US" baseline="0" dirty="0" smtClean="0"/>
              <a:t>Meet with agencies in the aging field…</a:t>
            </a:r>
          </a:p>
          <a:p>
            <a:pPr marL="0" indent="0">
              <a:buNone/>
            </a:pPr>
            <a:r>
              <a:rPr lang="en-US" baseline="0" dirty="0" smtClean="0"/>
              <a:t>+ Other activities which I’ll share more about in a minute… </a:t>
            </a:r>
          </a:p>
          <a:p>
            <a:pPr marL="228600" indent="-228600">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7</a:t>
            </a:fld>
            <a:endParaRPr lang="en-US"/>
          </a:p>
        </p:txBody>
      </p:sp>
    </p:spTree>
    <p:extLst>
      <p:ext uri="{BB962C8B-B14F-4D97-AF65-F5344CB8AC3E}">
        <p14:creationId xmlns:p14="http://schemas.microsoft.com/office/powerpoint/2010/main" val="367333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8</a:t>
            </a:fld>
            <a:endParaRPr lang="en-US"/>
          </a:p>
        </p:txBody>
      </p:sp>
    </p:spTree>
    <p:extLst>
      <p:ext uri="{BB962C8B-B14F-4D97-AF65-F5344CB8AC3E}">
        <p14:creationId xmlns:p14="http://schemas.microsoft.com/office/powerpoint/2010/main" val="520654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not like the farmer is going to make a lot of money…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Spends $12 on average (b/w $0-$25) on transportation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you have 4 clients per day,</a:t>
            </a:r>
            <a:r>
              <a:rPr lang="en-US" baseline="0" dirty="0" smtClean="0"/>
              <a:t> each attending for 5 hours, you get $200. (assuming that local large payers will agree to pay for the program).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provide this service to these 4 clients for 50 days per year (once a week), you’ll get $10,000.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reach a critical mass = 60-100 clients with an average of 1.5 times per week per client. </a:t>
            </a:r>
            <a:endParaRPr lang="en-US" dirty="0" smtClean="0"/>
          </a:p>
          <a:p>
            <a:endParaRPr lang="en-US" dirty="0"/>
          </a:p>
        </p:txBody>
      </p:sp>
      <p:sp>
        <p:nvSpPr>
          <p:cNvPr id="4" name="Slide Number Placeholder 3"/>
          <p:cNvSpPr>
            <a:spLocks noGrp="1"/>
          </p:cNvSpPr>
          <p:nvPr>
            <p:ph type="sldNum" sz="quarter" idx="10"/>
          </p:nvPr>
        </p:nvSpPr>
        <p:spPr/>
        <p:txBody>
          <a:bodyPr/>
          <a:lstStyle/>
          <a:p>
            <a:fld id="{B3F0461E-E1E2-CE48-8C21-E1FD20FB8398}" type="slidenum">
              <a:rPr lang="en-US" smtClean="0"/>
              <a:t>9</a:t>
            </a:fld>
            <a:endParaRPr lang="en-US"/>
          </a:p>
        </p:txBody>
      </p:sp>
    </p:spTree>
    <p:extLst>
      <p:ext uri="{BB962C8B-B14F-4D97-AF65-F5344CB8AC3E}">
        <p14:creationId xmlns:p14="http://schemas.microsoft.com/office/powerpoint/2010/main" val="410451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BF6F56-B647-F148-BBA9-BF6B19021215}"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2B22F-0E30-B144-A718-5DD7BA77ECAB}" type="slidenum">
              <a:rPr lang="en-US" smtClean="0"/>
              <a:t>‹#›</a:t>
            </a:fld>
            <a:endParaRPr lang="en-US"/>
          </a:p>
        </p:txBody>
      </p:sp>
    </p:spTree>
    <p:extLst>
      <p:ext uri="{BB962C8B-B14F-4D97-AF65-F5344CB8AC3E}">
        <p14:creationId xmlns:p14="http://schemas.microsoft.com/office/powerpoint/2010/main" val="229500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F6F56-B647-F148-BBA9-BF6B19021215}"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2B22F-0E30-B144-A718-5DD7BA77ECAB}" type="slidenum">
              <a:rPr lang="en-US" smtClean="0"/>
              <a:t>‹#›</a:t>
            </a:fld>
            <a:endParaRPr lang="en-US"/>
          </a:p>
        </p:txBody>
      </p:sp>
    </p:spTree>
    <p:extLst>
      <p:ext uri="{BB962C8B-B14F-4D97-AF65-F5344CB8AC3E}">
        <p14:creationId xmlns:p14="http://schemas.microsoft.com/office/powerpoint/2010/main" val="314788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F6F56-B647-F148-BBA9-BF6B19021215}"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2B22F-0E30-B144-A718-5DD7BA77ECAB}" type="slidenum">
              <a:rPr lang="en-US" smtClean="0"/>
              <a:t>‹#›</a:t>
            </a:fld>
            <a:endParaRPr lang="en-US"/>
          </a:p>
        </p:txBody>
      </p:sp>
    </p:spTree>
    <p:extLst>
      <p:ext uri="{BB962C8B-B14F-4D97-AF65-F5344CB8AC3E}">
        <p14:creationId xmlns:p14="http://schemas.microsoft.com/office/powerpoint/2010/main" val="159389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F6F56-B647-F148-BBA9-BF6B19021215}"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2B22F-0E30-B144-A718-5DD7BA77ECAB}" type="slidenum">
              <a:rPr lang="en-US" smtClean="0"/>
              <a:t>‹#›</a:t>
            </a:fld>
            <a:endParaRPr lang="en-US"/>
          </a:p>
        </p:txBody>
      </p:sp>
    </p:spTree>
    <p:extLst>
      <p:ext uri="{BB962C8B-B14F-4D97-AF65-F5344CB8AC3E}">
        <p14:creationId xmlns:p14="http://schemas.microsoft.com/office/powerpoint/2010/main" val="388313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BF6F56-B647-F148-BBA9-BF6B19021215}"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2B22F-0E30-B144-A718-5DD7BA77ECAB}" type="slidenum">
              <a:rPr lang="en-US" smtClean="0"/>
              <a:t>‹#›</a:t>
            </a:fld>
            <a:endParaRPr lang="en-US"/>
          </a:p>
        </p:txBody>
      </p:sp>
    </p:spTree>
    <p:extLst>
      <p:ext uri="{BB962C8B-B14F-4D97-AF65-F5344CB8AC3E}">
        <p14:creationId xmlns:p14="http://schemas.microsoft.com/office/powerpoint/2010/main" val="61025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BF6F56-B647-F148-BBA9-BF6B19021215}"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2B22F-0E30-B144-A718-5DD7BA77ECAB}" type="slidenum">
              <a:rPr lang="en-US" smtClean="0"/>
              <a:t>‹#›</a:t>
            </a:fld>
            <a:endParaRPr lang="en-US"/>
          </a:p>
        </p:txBody>
      </p:sp>
    </p:spTree>
    <p:extLst>
      <p:ext uri="{BB962C8B-B14F-4D97-AF65-F5344CB8AC3E}">
        <p14:creationId xmlns:p14="http://schemas.microsoft.com/office/powerpoint/2010/main" val="157242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BF6F56-B647-F148-BBA9-BF6B19021215}" type="datetimeFigureOut">
              <a:rPr lang="en-US" smtClean="0"/>
              <a:t>2/29/16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2B22F-0E30-B144-A718-5DD7BA77ECAB}" type="slidenum">
              <a:rPr lang="en-US" smtClean="0"/>
              <a:t>‹#›</a:t>
            </a:fld>
            <a:endParaRPr lang="en-US"/>
          </a:p>
        </p:txBody>
      </p:sp>
    </p:spTree>
    <p:extLst>
      <p:ext uri="{BB962C8B-B14F-4D97-AF65-F5344CB8AC3E}">
        <p14:creationId xmlns:p14="http://schemas.microsoft.com/office/powerpoint/2010/main" val="8716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F6F56-B647-F148-BBA9-BF6B19021215}" type="datetimeFigureOut">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2B22F-0E30-B144-A718-5DD7BA77ECAB}" type="slidenum">
              <a:rPr lang="en-US" smtClean="0"/>
              <a:t>‹#›</a:t>
            </a:fld>
            <a:endParaRPr lang="en-US"/>
          </a:p>
        </p:txBody>
      </p:sp>
    </p:spTree>
    <p:extLst>
      <p:ext uri="{BB962C8B-B14F-4D97-AF65-F5344CB8AC3E}">
        <p14:creationId xmlns:p14="http://schemas.microsoft.com/office/powerpoint/2010/main" val="273959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F6F56-B647-F148-BBA9-BF6B19021215}" type="datetimeFigureOut">
              <a:rPr lang="en-US" smtClean="0"/>
              <a:t>2/29/16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2B22F-0E30-B144-A718-5DD7BA77ECAB}" type="slidenum">
              <a:rPr lang="en-US" smtClean="0"/>
              <a:t>‹#›</a:t>
            </a:fld>
            <a:endParaRPr lang="en-US"/>
          </a:p>
        </p:txBody>
      </p:sp>
    </p:spTree>
    <p:extLst>
      <p:ext uri="{BB962C8B-B14F-4D97-AF65-F5344CB8AC3E}">
        <p14:creationId xmlns:p14="http://schemas.microsoft.com/office/powerpoint/2010/main" val="12827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F6F56-B647-F148-BBA9-BF6B19021215}"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2B22F-0E30-B144-A718-5DD7BA77ECAB}" type="slidenum">
              <a:rPr lang="en-US" smtClean="0"/>
              <a:t>‹#›</a:t>
            </a:fld>
            <a:endParaRPr lang="en-US"/>
          </a:p>
        </p:txBody>
      </p:sp>
    </p:spTree>
    <p:extLst>
      <p:ext uri="{BB962C8B-B14F-4D97-AF65-F5344CB8AC3E}">
        <p14:creationId xmlns:p14="http://schemas.microsoft.com/office/powerpoint/2010/main" val="143807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F6F56-B647-F148-BBA9-BF6B19021215}"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2B22F-0E30-B144-A718-5DD7BA77ECAB}" type="slidenum">
              <a:rPr lang="en-US" smtClean="0"/>
              <a:t>‹#›</a:t>
            </a:fld>
            <a:endParaRPr lang="en-US"/>
          </a:p>
        </p:txBody>
      </p:sp>
    </p:spTree>
    <p:extLst>
      <p:ext uri="{BB962C8B-B14F-4D97-AF65-F5344CB8AC3E}">
        <p14:creationId xmlns:p14="http://schemas.microsoft.com/office/powerpoint/2010/main" val="29597144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F6F56-B647-F148-BBA9-BF6B19021215}" type="datetimeFigureOut">
              <a:rPr lang="en-US" smtClean="0"/>
              <a:t>2/29/16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2B22F-0E30-B144-A718-5DD7BA77ECAB}" type="slidenum">
              <a:rPr lang="en-US" smtClean="0"/>
              <a:t>‹#›</a:t>
            </a:fld>
            <a:endParaRPr lang="en-US"/>
          </a:p>
        </p:txBody>
      </p:sp>
    </p:spTree>
    <p:extLst>
      <p:ext uri="{BB962C8B-B14F-4D97-AF65-F5344CB8AC3E}">
        <p14:creationId xmlns:p14="http://schemas.microsoft.com/office/powerpoint/2010/main" val="3067593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ediamill.cla.umn.edu/mediamill/display/999241160" TargetMode="External"/><Relationship Id="rId3" Type="http://schemas.openxmlformats.org/officeDocument/2006/relationships/hyperlink" Target="http://www.dementiaspecialistconsulting.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onnectedhorse.com" TargetMode="External"/><Relationship Id="rId4" Type="http://schemas.openxmlformats.org/officeDocument/2006/relationships/hyperlink" Target="http://www.rivertowns.net/content/different-kind-nursing-home" TargetMode="External"/><Relationship Id="rId5" Type="http://schemas.openxmlformats.org/officeDocument/2006/relationships/hyperlink" Target="http://www.communityhomestead.org/About_Us.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dementiabehaviorconsulting.com" TargetMode="External"/><Relationship Id="rId4" Type="http://schemas.openxmlformats.org/officeDocument/2006/relationships/hyperlink" Target="https://www.tumblr.com/blog/carefarmsdementia"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mailto:eiloncaspi@gmail.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109903443" TargetMode="External"/><Relationship Id="rId4" Type="http://schemas.openxmlformats.org/officeDocument/2006/relationships/hyperlink" Target="https://flatheadcarefarming.wordpress.com/links/"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tinyurl.com/p36l9k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latheadcarefarming.wordpress.com" TargetMode="External"/><Relationship Id="rId4" Type="http://schemas.openxmlformats.org/officeDocument/2006/relationships/hyperlink" Target="http://tinyurl.com/gqjdgt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sz="3600" b="1" dirty="0" smtClean="0"/>
              <a:t>Care Farms for People </a:t>
            </a:r>
            <a:r>
              <a:rPr lang="en-US" sz="3600" b="1" i="1" dirty="0" smtClean="0"/>
              <a:t>Living</a:t>
            </a:r>
            <a:r>
              <a:rPr lang="en-US" sz="3600" b="1" dirty="0" smtClean="0"/>
              <a:t> with Dementia</a:t>
            </a:r>
            <a:endParaRPr lang="en-US" sz="3600" b="1" dirty="0"/>
          </a:p>
        </p:txBody>
      </p:sp>
      <p:sp>
        <p:nvSpPr>
          <p:cNvPr id="3" name="Content Placeholder 2"/>
          <p:cNvSpPr>
            <a:spLocks noGrp="1"/>
          </p:cNvSpPr>
          <p:nvPr>
            <p:ph idx="1"/>
          </p:nvPr>
        </p:nvSpPr>
        <p:spPr>
          <a:xfrm>
            <a:off x="457200" y="1600200"/>
            <a:ext cx="8229600" cy="4860885"/>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2200" dirty="0" smtClean="0"/>
          </a:p>
          <a:p>
            <a:pPr marL="0" indent="0">
              <a:buNone/>
            </a:pPr>
            <a:endParaRPr lang="en-US" sz="2200" dirty="0" smtClean="0"/>
          </a:p>
          <a:p>
            <a:pPr marL="0" indent="0" algn="ctr">
              <a:buNone/>
            </a:pPr>
            <a:r>
              <a:rPr lang="en-US" sz="2200" dirty="0" err="1" smtClean="0"/>
              <a:t>Eilon</a:t>
            </a:r>
            <a:r>
              <a:rPr lang="en-US" sz="2200" dirty="0" smtClean="0"/>
              <a:t> </a:t>
            </a:r>
            <a:r>
              <a:rPr lang="en-US" sz="2200" dirty="0" err="1" smtClean="0"/>
              <a:t>Caspi</a:t>
            </a:r>
            <a:endParaRPr lang="en-US" sz="2200" dirty="0" smtClean="0"/>
          </a:p>
          <a:p>
            <a:pPr marL="0" indent="0" algn="ctr">
              <a:buNone/>
            </a:pPr>
            <a:r>
              <a:rPr lang="en-US" sz="2200" dirty="0" smtClean="0"/>
              <a:t>Land Stewardship Project Farm Beginnings Course</a:t>
            </a:r>
            <a:endParaRPr lang="en-US" sz="2200" dirty="0"/>
          </a:p>
          <a:p>
            <a:pPr marL="0" indent="0">
              <a:buNone/>
            </a:pPr>
            <a:endParaRPr lang="en-US" sz="2200" dirty="0"/>
          </a:p>
          <a:p>
            <a:pPr marL="0" indent="0">
              <a:buNone/>
            </a:pPr>
            <a:r>
              <a:rPr lang="en-US" sz="1700" dirty="0" smtClean="0"/>
              <a:t>Permission </a:t>
            </a:r>
            <a:r>
              <a:rPr lang="en-US" sz="1700" dirty="0"/>
              <a:t>to use the image was given by Flathead </a:t>
            </a:r>
            <a:r>
              <a:rPr lang="en-US" sz="1700" dirty="0" smtClean="0"/>
              <a:t>Care Farming</a:t>
            </a:r>
            <a:r>
              <a:rPr lang="en-US" sz="1700" dirty="0"/>
              <a:t>, made by </a:t>
            </a:r>
            <a:r>
              <a:rPr lang="en-US" sz="1700" dirty="0" err="1"/>
              <a:t>Sharee</a:t>
            </a:r>
            <a:r>
              <a:rPr lang="en-US" sz="1700" dirty="0"/>
              <a:t> Tompkins</a:t>
            </a:r>
          </a:p>
        </p:txBody>
      </p:sp>
      <p:pic>
        <p:nvPicPr>
          <p:cNvPr id="4" name="Picture 3"/>
          <p:cNvPicPr>
            <a:picLocks noChangeAspect="1"/>
          </p:cNvPicPr>
          <p:nvPr/>
        </p:nvPicPr>
        <p:blipFill>
          <a:blip r:embed="rId3"/>
          <a:stretch>
            <a:fillRect/>
          </a:stretch>
        </p:blipFill>
        <p:spPr>
          <a:xfrm>
            <a:off x="2655454" y="2216727"/>
            <a:ext cx="3717637" cy="2480361"/>
          </a:xfrm>
          <a:prstGeom prst="rect">
            <a:avLst/>
          </a:prstGeom>
        </p:spPr>
      </p:pic>
    </p:spTree>
    <p:extLst>
      <p:ext uri="{BB962C8B-B14F-4D97-AF65-F5344CB8AC3E}">
        <p14:creationId xmlns:p14="http://schemas.microsoft.com/office/powerpoint/2010/main" val="30138828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Potential Concerns / Barriers </a:t>
            </a:r>
            <a:endParaRPr lang="en-US" b="1" dirty="0"/>
          </a:p>
        </p:txBody>
      </p:sp>
      <p:sp>
        <p:nvSpPr>
          <p:cNvPr id="3" name="Content Placeholder 2"/>
          <p:cNvSpPr>
            <a:spLocks noGrp="1"/>
          </p:cNvSpPr>
          <p:nvPr>
            <p:ph idx="1"/>
          </p:nvPr>
        </p:nvSpPr>
        <p:spPr>
          <a:xfrm>
            <a:off x="148167" y="1417638"/>
            <a:ext cx="8995833" cy="5440362"/>
          </a:xfrm>
        </p:spPr>
        <p:txBody>
          <a:bodyPr>
            <a:normAutofit fontScale="70000" lnSpcReduction="20000"/>
          </a:bodyPr>
          <a:lstStyle/>
          <a:p>
            <a:r>
              <a:rPr lang="en-US" b="1" dirty="0" smtClean="0"/>
              <a:t>Stigma and misconceptions about people with dementia   </a:t>
            </a:r>
          </a:p>
          <a:p>
            <a:r>
              <a:rPr lang="en-US" b="1" dirty="0"/>
              <a:t>C</a:t>
            </a:r>
            <a:r>
              <a:rPr lang="en-US" b="1" dirty="0" smtClean="0"/>
              <a:t>ollaboration b/w agriculture sector &amp; health sector        </a:t>
            </a:r>
            <a:endParaRPr lang="en-US" dirty="0" smtClean="0"/>
          </a:p>
          <a:p>
            <a:r>
              <a:rPr lang="en-US" b="1" dirty="0" smtClean="0"/>
              <a:t>Funding arrangements: </a:t>
            </a:r>
            <a:r>
              <a:rPr lang="en-US" dirty="0" smtClean="0"/>
              <a:t>Convincing large payers to reimburse the service</a:t>
            </a:r>
          </a:p>
          <a:p>
            <a:r>
              <a:rPr lang="en-US" b="1" dirty="0" smtClean="0"/>
              <a:t>Getting into referral streams</a:t>
            </a:r>
          </a:p>
          <a:p>
            <a:r>
              <a:rPr lang="en-US" b="1" dirty="0" smtClean="0"/>
              <a:t>Safety issues </a:t>
            </a:r>
            <a:r>
              <a:rPr lang="en-US" dirty="0" smtClean="0"/>
              <a:t>(Risk Assessment)</a:t>
            </a:r>
          </a:p>
          <a:p>
            <a:r>
              <a:rPr lang="en-US" b="1" dirty="0" smtClean="0"/>
              <a:t>Liability concerns &amp; </a:t>
            </a:r>
            <a:r>
              <a:rPr lang="en-US" b="1" dirty="0" smtClean="0">
                <a:solidFill>
                  <a:srgbClr val="000000"/>
                </a:solidFill>
              </a:rPr>
              <a:t>insurance </a:t>
            </a:r>
            <a:r>
              <a:rPr lang="en-US" dirty="0" smtClean="0">
                <a:solidFill>
                  <a:srgbClr val="000000"/>
                </a:solidFill>
              </a:rPr>
              <a:t>(“Litigation Culture” in U.S.)</a:t>
            </a:r>
          </a:p>
          <a:p>
            <a:r>
              <a:rPr lang="en-US" b="1" dirty="0" smtClean="0">
                <a:solidFill>
                  <a:srgbClr val="000000"/>
                </a:solidFill>
              </a:rPr>
              <a:t>“Cheap labor” </a:t>
            </a:r>
          </a:p>
          <a:p>
            <a:r>
              <a:rPr lang="en-US" b="1" dirty="0" smtClean="0">
                <a:solidFill>
                  <a:srgbClr val="000000"/>
                </a:solidFill>
              </a:rPr>
              <a:t>Slow production rate</a:t>
            </a:r>
          </a:p>
          <a:p>
            <a:r>
              <a:rPr lang="en-US" b="1" dirty="0" smtClean="0">
                <a:solidFill>
                  <a:srgbClr val="000000"/>
                </a:solidFill>
              </a:rPr>
              <a:t>Seasonal cycles</a:t>
            </a:r>
            <a:endParaRPr lang="en-US" dirty="0" smtClean="0">
              <a:solidFill>
                <a:srgbClr val="000000"/>
              </a:solidFill>
            </a:endParaRPr>
          </a:p>
          <a:p>
            <a:r>
              <a:rPr lang="en-US" b="1" dirty="0" smtClean="0">
                <a:solidFill>
                  <a:srgbClr val="000000"/>
                </a:solidFill>
              </a:rPr>
              <a:t>Weather </a:t>
            </a:r>
          </a:p>
          <a:p>
            <a:r>
              <a:rPr lang="en-US" b="1" dirty="0" smtClean="0">
                <a:solidFill>
                  <a:srgbClr val="000000"/>
                </a:solidFill>
              </a:rPr>
              <a:t>Transportation issues </a:t>
            </a:r>
            <a:r>
              <a:rPr lang="en-US" dirty="0" smtClean="0">
                <a:solidFill>
                  <a:srgbClr val="000000"/>
                </a:solidFill>
              </a:rPr>
              <a:t>(</a:t>
            </a:r>
            <a:r>
              <a:rPr lang="en-US" dirty="0" err="1" smtClean="0">
                <a:solidFill>
                  <a:srgbClr val="000000"/>
                </a:solidFill>
              </a:rPr>
              <a:t>inc.</a:t>
            </a:r>
            <a:r>
              <a:rPr lang="en-US" dirty="0" smtClean="0">
                <a:solidFill>
                  <a:srgbClr val="000000"/>
                </a:solidFill>
              </a:rPr>
              <a:t> </a:t>
            </a:r>
            <a:r>
              <a:rPr lang="en-US" dirty="0" smtClean="0">
                <a:solidFill>
                  <a:srgbClr val="000000"/>
                </a:solidFill>
              </a:rPr>
              <a:t>participants’ d</a:t>
            </a:r>
            <a:r>
              <a:rPr lang="en-US" dirty="0" smtClean="0">
                <a:solidFill>
                  <a:srgbClr val="000000"/>
                </a:solidFill>
              </a:rPr>
              <a:t>istance to Care </a:t>
            </a:r>
            <a:r>
              <a:rPr lang="en-US" dirty="0">
                <a:solidFill>
                  <a:srgbClr val="000000"/>
                </a:solidFill>
              </a:rPr>
              <a:t>F</a:t>
            </a:r>
            <a:r>
              <a:rPr lang="en-US" dirty="0" smtClean="0">
                <a:solidFill>
                  <a:srgbClr val="000000"/>
                </a:solidFill>
              </a:rPr>
              <a:t>arms)</a:t>
            </a:r>
          </a:p>
          <a:p>
            <a:pPr marL="0" indent="0">
              <a:buNone/>
            </a:pPr>
            <a:endParaRPr lang="en-US" dirty="0" smtClean="0">
              <a:solidFill>
                <a:srgbClr val="000000"/>
              </a:solidFill>
            </a:endParaRPr>
          </a:p>
          <a:p>
            <a:r>
              <a:rPr lang="en-US" b="1" dirty="0" smtClean="0">
                <a:solidFill>
                  <a:srgbClr val="000000"/>
                </a:solidFill>
              </a:rPr>
              <a:t>Balancing my time b/w this initiative and other work commitments… </a:t>
            </a:r>
            <a:endParaRPr lang="en-US" dirty="0" smtClean="0">
              <a:solidFill>
                <a:srgbClr val="008000"/>
              </a:solidFill>
            </a:endParaRPr>
          </a:p>
          <a:p>
            <a:pPr marL="0" indent="0">
              <a:buNone/>
            </a:pPr>
            <a:r>
              <a:rPr lang="en-US" i="1" dirty="0" smtClean="0">
                <a:solidFill>
                  <a:srgbClr val="000000"/>
                </a:solidFill>
              </a:rPr>
              <a:t>                                     </a:t>
            </a:r>
          </a:p>
          <a:p>
            <a:pPr marL="0" indent="0" algn="ctr">
              <a:buNone/>
            </a:pPr>
            <a:r>
              <a:rPr lang="en-US" i="1" dirty="0" smtClean="0">
                <a:solidFill>
                  <a:srgbClr val="000000"/>
                </a:solidFill>
              </a:rPr>
              <a:t>Other barriers or concerns? </a:t>
            </a:r>
          </a:p>
          <a:p>
            <a:endParaRPr lang="en-US" dirty="0" smtClean="0"/>
          </a:p>
          <a:p>
            <a:endParaRPr lang="en-US" dirty="0" smtClean="0">
              <a:solidFill>
                <a:srgbClr val="0000FF"/>
              </a:solidFill>
            </a:endParaRPr>
          </a:p>
          <a:p>
            <a:endParaRPr lang="en-US" dirty="0" smtClean="0"/>
          </a:p>
          <a:p>
            <a:endParaRPr lang="en-US" dirty="0"/>
          </a:p>
        </p:txBody>
      </p:sp>
    </p:spTree>
    <p:extLst>
      <p:ext uri="{BB962C8B-B14F-4D97-AF65-F5344CB8AC3E}">
        <p14:creationId xmlns:p14="http://schemas.microsoft.com/office/powerpoint/2010/main" val="19498405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word about taking risks…</a:t>
            </a:r>
            <a:endParaRPr lang="en-US" b="1" dirty="0"/>
          </a:p>
        </p:txBody>
      </p:sp>
      <p:sp>
        <p:nvSpPr>
          <p:cNvPr id="3" name="Content Placeholder 2"/>
          <p:cNvSpPr>
            <a:spLocks noGrp="1"/>
          </p:cNvSpPr>
          <p:nvPr>
            <p:ph idx="1"/>
          </p:nvPr>
        </p:nvSpPr>
        <p:spPr>
          <a:xfrm>
            <a:off x="457199" y="1600200"/>
            <a:ext cx="8411633" cy="4888497"/>
          </a:xfrm>
        </p:spPr>
        <p:txBody>
          <a:bodyPr>
            <a:normAutofit fontScale="85000" lnSpcReduction="20000"/>
          </a:bodyPr>
          <a:lstStyle/>
          <a:p>
            <a:r>
              <a:rPr lang="en-US" dirty="0" smtClean="0"/>
              <a:t>“The paradoxical effect is that if you pay less attention to risk and more attention to living, it actually reduces risk.”</a:t>
            </a:r>
          </a:p>
          <a:p>
            <a:endParaRPr lang="en-US" dirty="0"/>
          </a:p>
          <a:p>
            <a:r>
              <a:rPr lang="en-US" baseline="0" dirty="0" smtClean="0"/>
              <a:t>Maarten Fischer</a:t>
            </a:r>
            <a:r>
              <a:rPr lang="en-US" dirty="0" smtClean="0"/>
              <a:t>: </a:t>
            </a:r>
            <a:r>
              <a:rPr lang="en-US" baseline="0" dirty="0" smtClean="0"/>
              <a:t>“When you are on a farm, there are risks. </a:t>
            </a:r>
            <a:r>
              <a:rPr lang="en-US" b="1" baseline="0" dirty="0" smtClean="0"/>
              <a:t>Treated as a real person, that comes with risks.</a:t>
            </a:r>
            <a:r>
              <a:rPr lang="en-US" baseline="0" dirty="0" smtClean="0"/>
              <a:t>” </a:t>
            </a:r>
          </a:p>
          <a:p>
            <a:pPr marL="0" indent="0">
              <a:buNone/>
            </a:pPr>
            <a:endParaRPr lang="en-US" dirty="0"/>
          </a:p>
          <a:p>
            <a:r>
              <a:rPr lang="en-US" dirty="0" smtClean="0"/>
              <a:t>This is not to suggest that we should ignore potential risks for people with dementia on Care Farms…</a:t>
            </a:r>
          </a:p>
          <a:p>
            <a:pPr marL="0" indent="0">
              <a:buNone/>
            </a:pPr>
            <a:endParaRPr lang="en-US" dirty="0"/>
          </a:p>
          <a:p>
            <a:r>
              <a:rPr lang="en-US" dirty="0" smtClean="0"/>
              <a:t>A dementia-specific </a:t>
            </a:r>
            <a:r>
              <a:rPr lang="en-US" b="1" dirty="0" smtClean="0"/>
              <a:t>Risk Assessment Protocol </a:t>
            </a:r>
            <a:r>
              <a:rPr lang="en-US" dirty="0" smtClean="0"/>
              <a:t>must be developed, reviewed by farmers, and all identified issues must be proactively addressed…</a:t>
            </a:r>
            <a:endParaRPr lang="en-US" dirty="0"/>
          </a:p>
        </p:txBody>
      </p:sp>
    </p:spTree>
    <p:extLst>
      <p:ext uri="{BB962C8B-B14F-4D97-AF65-F5344CB8AC3E}">
        <p14:creationId xmlns:p14="http://schemas.microsoft.com/office/powerpoint/2010/main" val="30361191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 / Goals</a:t>
            </a:r>
            <a:endParaRPr lang="en-US" b="1" dirty="0"/>
          </a:p>
        </p:txBody>
      </p:sp>
      <p:sp>
        <p:nvSpPr>
          <p:cNvPr id="3" name="Content Placeholder 2"/>
          <p:cNvSpPr>
            <a:spLocks noGrp="1"/>
          </p:cNvSpPr>
          <p:nvPr>
            <p:ph idx="1"/>
          </p:nvPr>
        </p:nvSpPr>
        <p:spPr>
          <a:xfrm>
            <a:off x="0" y="1600200"/>
            <a:ext cx="9144000" cy="5088467"/>
          </a:xfrm>
        </p:spPr>
        <p:txBody>
          <a:bodyPr>
            <a:normAutofit lnSpcReduction="10000"/>
          </a:bodyPr>
          <a:lstStyle/>
          <a:p>
            <a:r>
              <a:rPr lang="en-US" dirty="0" smtClean="0"/>
              <a:t>Go slow! </a:t>
            </a:r>
          </a:p>
          <a:p>
            <a:r>
              <a:rPr lang="en-US" dirty="0" smtClean="0"/>
              <a:t>Start small! </a:t>
            </a:r>
          </a:p>
          <a:p>
            <a:endParaRPr lang="en-US" dirty="0" smtClean="0"/>
          </a:p>
          <a:p>
            <a:pPr marL="0" indent="0">
              <a:buNone/>
            </a:pPr>
            <a:r>
              <a:rPr lang="en-US" b="1" dirty="0" smtClean="0"/>
              <a:t>By the end of the Farm Beginners Course: </a:t>
            </a:r>
          </a:p>
          <a:p>
            <a:r>
              <a:rPr lang="en-US" dirty="0" smtClean="0"/>
              <a:t>Hold </a:t>
            </a:r>
            <a:r>
              <a:rPr lang="en-US" b="1" dirty="0" smtClean="0"/>
              <a:t>educational event </a:t>
            </a:r>
            <a:r>
              <a:rPr lang="en-US" dirty="0" smtClean="0"/>
              <a:t>with all interested farmers</a:t>
            </a:r>
          </a:p>
          <a:p>
            <a:r>
              <a:rPr lang="en-US" dirty="0" smtClean="0"/>
              <a:t>Identify and seek </a:t>
            </a:r>
            <a:r>
              <a:rPr lang="en-US" b="1" dirty="0" smtClean="0"/>
              <a:t>commitment from 2 farmers</a:t>
            </a:r>
          </a:p>
          <a:p>
            <a:r>
              <a:rPr lang="en-US" b="1" dirty="0" smtClean="0"/>
              <a:t>Meet 3 large payers </a:t>
            </a:r>
            <a:r>
              <a:rPr lang="en-US" dirty="0" smtClean="0"/>
              <a:t>and make the case…</a:t>
            </a:r>
          </a:p>
          <a:p>
            <a:r>
              <a:rPr lang="en-US" dirty="0" smtClean="0"/>
              <a:t>Meet </a:t>
            </a:r>
            <a:r>
              <a:rPr lang="en-US" b="1" dirty="0"/>
              <a:t>2</a:t>
            </a:r>
            <a:r>
              <a:rPr lang="en-US" b="1" dirty="0" smtClean="0"/>
              <a:t> aging-&amp;-dementia-specific referral agencies</a:t>
            </a:r>
          </a:p>
          <a:p>
            <a:r>
              <a:rPr lang="en-US" dirty="0" smtClean="0"/>
              <a:t>Identify and </a:t>
            </a:r>
            <a:r>
              <a:rPr lang="en-US" b="1" dirty="0" smtClean="0"/>
              <a:t>encourage a few </a:t>
            </a:r>
            <a:r>
              <a:rPr lang="en-US" b="1" dirty="0" err="1" smtClean="0"/>
              <a:t>PwD</a:t>
            </a:r>
            <a:r>
              <a:rPr lang="en-US" b="1" dirty="0" smtClean="0"/>
              <a:t> to participate</a:t>
            </a:r>
          </a:p>
        </p:txBody>
      </p:sp>
    </p:spTree>
    <p:extLst>
      <p:ext uri="{BB962C8B-B14F-4D97-AF65-F5344CB8AC3E}">
        <p14:creationId xmlns:p14="http://schemas.microsoft.com/office/powerpoint/2010/main" val="32193535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Content Placeholder 7"/>
          <p:cNvSpPr>
            <a:spLocks noGrp="1"/>
          </p:cNvSpPr>
          <p:nvPr>
            <p:ph idx="1"/>
          </p:nvPr>
        </p:nvSpPr>
        <p:spPr>
          <a:xfrm>
            <a:off x="457199" y="1600200"/>
            <a:ext cx="8486668" cy="5054600"/>
          </a:xfrm>
        </p:spPr>
        <p:txBody>
          <a:bodyPr/>
          <a:lstStyle/>
          <a:p>
            <a:pPr marL="0" indent="0">
              <a:buNone/>
            </a:pPr>
            <a:r>
              <a:rPr lang="en-US" dirty="0"/>
              <a:t>“</a:t>
            </a:r>
            <a:r>
              <a:rPr lang="en-US" i="1" dirty="0"/>
              <a:t>People with dementia may have something important to teach the rest of humankind. </a:t>
            </a:r>
            <a:r>
              <a:rPr lang="en-US" i="1" dirty="0" smtClean="0"/>
              <a:t>   </a:t>
            </a:r>
          </a:p>
          <a:p>
            <a:pPr marL="0" indent="0">
              <a:buNone/>
            </a:pPr>
            <a:r>
              <a:rPr lang="en-US" i="1" dirty="0" smtClean="0"/>
              <a:t>If </a:t>
            </a:r>
            <a:r>
              <a:rPr lang="en-US" i="1" dirty="0"/>
              <a:t>we make the venture one of genuine and open engagement, we will learn a great deal about </a:t>
            </a:r>
            <a:r>
              <a:rPr lang="en-US" i="1" dirty="0" smtClean="0"/>
              <a:t>ourselves</a:t>
            </a:r>
            <a:r>
              <a:rPr lang="en-US" dirty="0" smtClean="0"/>
              <a:t>” </a:t>
            </a:r>
          </a:p>
          <a:p>
            <a:pPr marL="0" indent="0">
              <a:buNone/>
            </a:pPr>
            <a:endParaRPr lang="en-US" dirty="0" smtClean="0"/>
          </a:p>
          <a:p>
            <a:pPr marL="0" indent="0">
              <a:buNone/>
            </a:pPr>
            <a:r>
              <a:rPr lang="en-US" sz="2800" dirty="0" smtClean="0"/>
              <a:t>– Professor Tom </a:t>
            </a:r>
            <a:r>
              <a:rPr lang="en-US" sz="2800" dirty="0" err="1" smtClean="0"/>
              <a:t>Kitwood</a:t>
            </a:r>
            <a:r>
              <a:rPr lang="en-US" sz="2800" dirty="0" smtClean="0"/>
              <a:t>. Author of the groundbreaking book </a:t>
            </a:r>
            <a:r>
              <a:rPr lang="en-US" sz="2800" i="1" dirty="0" smtClean="0"/>
              <a:t>Dementia Reconsidered: The Person Comes First  </a:t>
            </a:r>
            <a:endParaRPr lang="en-US" sz="2800" i="1" dirty="0"/>
          </a:p>
          <a:p>
            <a:endParaRPr lang="en-US" dirty="0"/>
          </a:p>
        </p:txBody>
      </p:sp>
    </p:spTree>
    <p:extLst>
      <p:ext uri="{BB962C8B-B14F-4D97-AF65-F5344CB8AC3E}">
        <p14:creationId xmlns:p14="http://schemas.microsoft.com/office/powerpoint/2010/main" val="28805060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 Discussion</a:t>
            </a:r>
            <a:endParaRPr lang="en-US" b="1" dirty="0"/>
          </a:p>
        </p:txBody>
      </p:sp>
      <p:pic>
        <p:nvPicPr>
          <p:cNvPr id="5" name="Picture 4"/>
          <p:cNvPicPr>
            <a:picLocks noChangeAspect="1"/>
          </p:cNvPicPr>
          <p:nvPr/>
        </p:nvPicPr>
        <p:blipFill>
          <a:blip r:embed="rId2"/>
          <a:stretch>
            <a:fillRect/>
          </a:stretch>
        </p:blipFill>
        <p:spPr>
          <a:xfrm>
            <a:off x="3008894" y="1417639"/>
            <a:ext cx="3091707" cy="4082848"/>
          </a:xfrm>
          <a:prstGeom prst="rect">
            <a:avLst/>
          </a:prstGeom>
        </p:spPr>
      </p:pic>
      <p:sp>
        <p:nvSpPr>
          <p:cNvPr id="6" name="TextBox 5"/>
          <p:cNvSpPr txBox="1"/>
          <p:nvPr/>
        </p:nvSpPr>
        <p:spPr>
          <a:xfrm>
            <a:off x="248442" y="5876052"/>
            <a:ext cx="8695426" cy="615553"/>
          </a:xfrm>
          <a:prstGeom prst="rect">
            <a:avLst/>
          </a:prstGeom>
          <a:noFill/>
        </p:spPr>
        <p:txBody>
          <a:bodyPr wrap="square" rtlCol="0">
            <a:spAutoFit/>
          </a:bodyPr>
          <a:lstStyle/>
          <a:p>
            <a:r>
              <a:rPr lang="en-US" sz="1600" dirty="0" smtClean="0"/>
              <a:t>Permission to use the image was given by Flathead Care Farming, </a:t>
            </a:r>
            <a:r>
              <a:rPr lang="en-US" sz="1600" dirty="0"/>
              <a:t>made by Lighthouse Christian home</a:t>
            </a:r>
            <a:endParaRPr lang="en-US" sz="1600" dirty="0" smtClean="0"/>
          </a:p>
          <a:p>
            <a:endParaRPr lang="en-US" dirty="0"/>
          </a:p>
        </p:txBody>
      </p:sp>
    </p:spTree>
    <p:extLst>
      <p:ext uri="{BB962C8B-B14F-4D97-AF65-F5344CB8AC3E}">
        <p14:creationId xmlns:p14="http://schemas.microsoft.com/office/powerpoint/2010/main" val="18586882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Additional Resources</a:t>
            </a:r>
            <a:br>
              <a:rPr lang="en-US" b="1" dirty="0" smtClean="0"/>
            </a:br>
            <a:endParaRPr lang="en-US" b="1" dirty="0"/>
          </a:p>
        </p:txBody>
      </p:sp>
      <p:sp>
        <p:nvSpPr>
          <p:cNvPr id="3" name="Content Placeholder 2"/>
          <p:cNvSpPr>
            <a:spLocks noGrp="1"/>
          </p:cNvSpPr>
          <p:nvPr>
            <p:ph idx="1"/>
          </p:nvPr>
        </p:nvSpPr>
        <p:spPr>
          <a:xfrm>
            <a:off x="208172" y="1600200"/>
            <a:ext cx="8935827" cy="4525963"/>
          </a:xfrm>
        </p:spPr>
        <p:txBody>
          <a:bodyPr>
            <a:normAutofit/>
          </a:bodyPr>
          <a:lstStyle/>
          <a:p>
            <a:pPr marL="0" indent="0">
              <a:buNone/>
            </a:pPr>
            <a:r>
              <a:rPr lang="en-US" b="1" dirty="0" smtClean="0"/>
              <a:t>Video </a:t>
            </a:r>
            <a:r>
              <a:rPr lang="en-US" b="1" dirty="0"/>
              <a:t>presentation</a:t>
            </a:r>
            <a:r>
              <a:rPr lang="en-US" dirty="0"/>
              <a:t> </a:t>
            </a:r>
            <a:r>
              <a:rPr lang="en-US" b="1" dirty="0"/>
              <a:t>by Dr. Jan </a:t>
            </a:r>
            <a:r>
              <a:rPr lang="en-US" b="1" dirty="0" err="1"/>
              <a:t>Hassink</a:t>
            </a:r>
            <a:r>
              <a:rPr lang="en-US" dirty="0"/>
              <a:t>, a pioneer researcher and expert on Care Farms for various populations (including elders with dementia</a:t>
            </a:r>
            <a:r>
              <a:rPr lang="en-US" dirty="0" smtClean="0"/>
              <a:t>) at Nature Heals Symposium, MN (hosted by UNM Center for Spirituality &amp; Healing):</a:t>
            </a:r>
            <a:r>
              <a:rPr lang="en-US" dirty="0"/>
              <a:t> </a:t>
            </a:r>
          </a:p>
          <a:p>
            <a:pPr marL="0" indent="0">
              <a:buNone/>
            </a:pPr>
            <a:r>
              <a:rPr lang="en-US" sz="2400" dirty="0" smtClean="0">
                <a:hlinkClick r:id="rId2"/>
              </a:rPr>
              <a:t>http</a:t>
            </a:r>
            <a:r>
              <a:rPr lang="en-US" sz="2400" dirty="0">
                <a:hlinkClick r:id="rId2"/>
              </a:rPr>
              <a:t>://mediamill.cla.umn.edu/mediamill/display/</a:t>
            </a:r>
            <a:r>
              <a:rPr lang="en-US" sz="2400" dirty="0" smtClean="0">
                <a:hlinkClick r:id="rId2"/>
              </a:rPr>
              <a:t>999241160</a:t>
            </a:r>
            <a:endParaRPr lang="en-US" sz="2400" dirty="0" smtClean="0"/>
          </a:p>
          <a:p>
            <a:pPr marL="0" indent="0">
              <a:buNone/>
            </a:pPr>
            <a:endParaRPr lang="en-US" sz="2400" dirty="0"/>
          </a:p>
          <a:p>
            <a:pPr marL="0" indent="0">
              <a:buNone/>
            </a:pPr>
            <a:r>
              <a:rPr lang="en-US" sz="3000" b="1" dirty="0" smtClean="0"/>
              <a:t>Judy Berry, president, Dementia Specialist Consulting: </a:t>
            </a:r>
          </a:p>
          <a:p>
            <a:pPr marL="0" indent="0">
              <a:buNone/>
            </a:pPr>
            <a:r>
              <a:rPr lang="en-US" sz="2400" dirty="0" smtClean="0">
                <a:hlinkClick r:id="rId3"/>
              </a:rPr>
              <a:t>http://www.dementiaspecialistconsulting.com</a:t>
            </a:r>
            <a:r>
              <a:rPr lang="en-US" sz="2400" dirty="0" smtClean="0"/>
              <a:t>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1586317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Resources (cont.</a:t>
            </a:r>
            <a:r>
              <a:rPr lang="en-US" dirty="0" smtClean="0"/>
              <a:t>)</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b="1" dirty="0" smtClean="0"/>
              <a:t>The Connected horse Project, </a:t>
            </a:r>
            <a:r>
              <a:rPr lang="en-US" dirty="0" smtClean="0"/>
              <a:t>CA: </a:t>
            </a:r>
            <a:r>
              <a:rPr lang="en-US" dirty="0" smtClean="0">
                <a:hlinkClick r:id="rId3"/>
              </a:rPr>
              <a:t>http://www.connectedhorse.com</a:t>
            </a:r>
            <a:r>
              <a:rPr lang="en-US" dirty="0" smtClean="0"/>
              <a:t> </a:t>
            </a:r>
          </a:p>
          <a:p>
            <a:pPr marL="0" indent="0">
              <a:buNone/>
            </a:pPr>
            <a:endParaRPr lang="en-US" dirty="0"/>
          </a:p>
          <a:p>
            <a:r>
              <a:rPr lang="en-US" b="1" dirty="0" smtClean="0"/>
              <a:t>Nick Even’s farm </a:t>
            </a:r>
            <a:r>
              <a:rPr lang="en-US" dirty="0" smtClean="0"/>
              <a:t>in Bay City, WI: </a:t>
            </a:r>
          </a:p>
          <a:p>
            <a:pPr marL="0" indent="0">
              <a:buNone/>
            </a:pPr>
            <a:r>
              <a:rPr lang="en-US" sz="2400" dirty="0" smtClean="0">
                <a:hlinkClick r:id="rId4"/>
              </a:rPr>
              <a:t>http://www.rivertowns.net/content/different-kind-nursing-home</a:t>
            </a:r>
            <a:r>
              <a:rPr lang="en-US" sz="2400" dirty="0" smtClean="0"/>
              <a:t> </a:t>
            </a:r>
          </a:p>
          <a:p>
            <a:pPr marL="0" indent="0">
              <a:buNone/>
            </a:pPr>
            <a:endParaRPr lang="en-US" dirty="0" smtClean="0"/>
          </a:p>
          <a:p>
            <a:r>
              <a:rPr lang="en-US" b="1" dirty="0" smtClean="0"/>
              <a:t>Community Homestead</a:t>
            </a:r>
            <a:r>
              <a:rPr lang="en-US" dirty="0" smtClean="0"/>
              <a:t> in Osceola, WI:</a:t>
            </a:r>
          </a:p>
          <a:p>
            <a:pPr marL="0" indent="0">
              <a:buNone/>
            </a:pPr>
            <a:r>
              <a:rPr lang="en-US" sz="2400" dirty="0" smtClean="0">
                <a:hlinkClick r:id="rId5"/>
              </a:rPr>
              <a:t>http://www.communityhomestead.org/About_Us.html</a:t>
            </a:r>
            <a:r>
              <a:rPr lang="en-US" sz="2400" dirty="0" smtClean="0"/>
              <a:t> </a:t>
            </a:r>
          </a:p>
          <a:p>
            <a:pPr marL="0" indent="0">
              <a:buNone/>
            </a:pPr>
            <a:endParaRPr lang="en-US" sz="2200" dirty="0"/>
          </a:p>
          <a:p>
            <a:pPr marL="0" indent="0">
              <a:buNone/>
            </a:pPr>
            <a:endParaRPr lang="en-US" sz="2200" dirty="0" smtClean="0"/>
          </a:p>
          <a:p>
            <a:pPr marL="0" indent="0">
              <a:buNone/>
            </a:pPr>
            <a:endParaRPr lang="en-US" sz="2200" dirty="0"/>
          </a:p>
        </p:txBody>
      </p:sp>
    </p:spTree>
    <p:extLst>
      <p:ext uri="{BB962C8B-B14F-4D97-AF65-F5344CB8AC3E}">
        <p14:creationId xmlns:p14="http://schemas.microsoft.com/office/powerpoint/2010/main" val="35188072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Literature &amp; Research Studies </a:t>
            </a:r>
            <a:endParaRPr lang="en-US" b="1" dirty="0"/>
          </a:p>
        </p:txBody>
      </p:sp>
      <p:sp>
        <p:nvSpPr>
          <p:cNvPr id="3" name="Content Placeholder 2"/>
          <p:cNvSpPr>
            <a:spLocks noGrp="1"/>
          </p:cNvSpPr>
          <p:nvPr>
            <p:ph idx="1"/>
          </p:nvPr>
        </p:nvSpPr>
        <p:spPr>
          <a:xfrm>
            <a:off x="457200" y="1143000"/>
            <a:ext cx="8229600" cy="5715000"/>
          </a:xfrm>
        </p:spPr>
        <p:txBody>
          <a:bodyPr>
            <a:normAutofit fontScale="62500" lnSpcReduction="20000"/>
          </a:bodyPr>
          <a:lstStyle/>
          <a:p>
            <a:r>
              <a:rPr lang="en-US" dirty="0" err="1"/>
              <a:t>Berget</a:t>
            </a:r>
            <a:r>
              <a:rPr lang="en-US" dirty="0"/>
              <a:t>, B. et al. (2012). Green care farms in the Nordic countries: A research </a:t>
            </a:r>
            <a:r>
              <a:rPr lang="en-US" dirty="0" smtClean="0"/>
              <a:t>field </a:t>
            </a:r>
            <a:r>
              <a:rPr lang="en-US" dirty="0"/>
              <a:t>in progress. Report from the Nordic research workgroup on Green Care in Trondheim, June 2012</a:t>
            </a:r>
            <a:r>
              <a:rPr lang="en-US" dirty="0" smtClean="0"/>
              <a:t>. See for example pages 30-32 and Table 1 on pages 18-19.</a:t>
            </a:r>
          </a:p>
          <a:p>
            <a:pPr marL="0" indent="0">
              <a:buNone/>
            </a:pPr>
            <a:endParaRPr lang="en-US" dirty="0" smtClean="0"/>
          </a:p>
          <a:p>
            <a:r>
              <a:rPr lang="en-US" dirty="0" smtClean="0"/>
              <a:t>Bruin</a:t>
            </a:r>
            <a:r>
              <a:rPr lang="en-US" dirty="0"/>
              <a:t>, S.R. et al. (2015). Green Care Farms: An innovative type of adult day service to stimulate social participation of people with dementia. Gerontology &amp; Geriatric Medicine, Open Access, pages 1-10</a:t>
            </a:r>
            <a:r>
              <a:rPr lang="en-US" dirty="0" smtClean="0"/>
              <a:t>.</a:t>
            </a:r>
          </a:p>
          <a:p>
            <a:pPr marL="0" indent="0">
              <a:buNone/>
            </a:pPr>
            <a:endParaRPr lang="en-US" dirty="0"/>
          </a:p>
          <a:p>
            <a:r>
              <a:rPr lang="en-US" dirty="0"/>
              <a:t>Bruin et al. (2010). The concept of green care farms for older people with dementia. Dementia, 9(1), 79-128</a:t>
            </a:r>
            <a:r>
              <a:rPr lang="en-US" dirty="0" smtClean="0"/>
              <a:t>.</a:t>
            </a:r>
          </a:p>
          <a:p>
            <a:pPr marL="0" indent="0">
              <a:buNone/>
            </a:pPr>
            <a:endParaRPr lang="en-US" dirty="0"/>
          </a:p>
          <a:p>
            <a:r>
              <a:rPr lang="en-US" dirty="0"/>
              <a:t>Bruin et al. (2009). Day care at green care farms: A novel way to stimulate dietary intake of community-dwelling older people with dementia? The Journal of Nutrition, Health, &amp; Aging, 14(5), 352-357</a:t>
            </a:r>
            <a:r>
              <a:rPr lang="en-US" dirty="0" smtClean="0"/>
              <a:t>.</a:t>
            </a:r>
          </a:p>
          <a:p>
            <a:endParaRPr lang="en-US" dirty="0"/>
          </a:p>
          <a:p>
            <a:r>
              <a:rPr lang="en-US" dirty="0"/>
              <a:t>Bruin et al. (2009). Green care farms promote activity among elderly people with dementia. Journal of Housing for the Elderly, 23, 368-389</a:t>
            </a:r>
            <a:r>
              <a:rPr lang="en-US" dirty="0" smtClean="0"/>
              <a:t>.</a:t>
            </a:r>
          </a:p>
        </p:txBody>
      </p:sp>
    </p:spTree>
    <p:extLst>
      <p:ext uri="{BB962C8B-B14F-4D97-AF65-F5344CB8AC3E}">
        <p14:creationId xmlns:p14="http://schemas.microsoft.com/office/powerpoint/2010/main" val="16448532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Literature &amp; Research Studies  (Cont.)</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smtClean="0"/>
          </a:p>
          <a:p>
            <a:r>
              <a:rPr lang="en-US" dirty="0" err="1" smtClean="0"/>
              <a:t>Buist</a:t>
            </a:r>
            <a:r>
              <a:rPr lang="en-US" dirty="0" smtClean="0"/>
              <a:t>, Y. (2016). Connect, prioritize, and promote: A comparative research into the development of care farming in different countries from the transition perspective. Internship Report. </a:t>
            </a:r>
            <a:r>
              <a:rPr lang="en-US" dirty="0" err="1" smtClean="0"/>
              <a:t>Wageningen</a:t>
            </a:r>
            <a:r>
              <a:rPr lang="en-US" dirty="0" smtClean="0"/>
              <a:t> University. </a:t>
            </a:r>
          </a:p>
          <a:p>
            <a:pPr marL="0" indent="0">
              <a:buNone/>
            </a:pPr>
            <a:endParaRPr lang="en-US" dirty="0"/>
          </a:p>
          <a:p>
            <a:r>
              <a:rPr lang="en-US" dirty="0" err="1" smtClean="0"/>
              <a:t>Hassink</a:t>
            </a:r>
            <a:r>
              <a:rPr lang="en-US" dirty="0" smtClean="0"/>
              <a:t> et al. (2010). Care farms in the Netherlands: Attractive empowerment-oriented and strengths-based practices in the community. Health &amp; Place, 16, 423-430.</a:t>
            </a:r>
          </a:p>
          <a:p>
            <a:endParaRPr lang="en-US" dirty="0" smtClean="0"/>
          </a:p>
          <a:p>
            <a:r>
              <a:rPr lang="en-US" dirty="0" err="1" smtClean="0"/>
              <a:t>Hassink</a:t>
            </a:r>
            <a:r>
              <a:rPr lang="en-US" dirty="0" smtClean="0"/>
              <a:t> et al. (2012). Care farms in the Netherlands: An unexplored example of multifunctional agriculture – Toward an empirically grounded, organization-theory-based typology. Rural Sociology, 77(4), 569-600.</a:t>
            </a:r>
          </a:p>
          <a:p>
            <a:pPr marL="0" indent="0">
              <a:buNone/>
            </a:pPr>
            <a:endParaRPr lang="en-US" dirty="0" smtClean="0"/>
          </a:p>
          <a:p>
            <a:r>
              <a:rPr lang="en-US" dirty="0" err="1" smtClean="0"/>
              <a:t>Schols</a:t>
            </a:r>
            <a:r>
              <a:rPr lang="en-US" dirty="0" smtClean="0"/>
              <a:t> &amp; van der </a:t>
            </a:r>
            <a:r>
              <a:rPr lang="en-US" dirty="0" err="1" smtClean="0"/>
              <a:t>Schriek</a:t>
            </a:r>
            <a:r>
              <a:rPr lang="en-US" dirty="0" smtClean="0"/>
              <a:t>-van </a:t>
            </a:r>
            <a:r>
              <a:rPr lang="en-US" dirty="0" err="1" smtClean="0"/>
              <a:t>Meel</a:t>
            </a:r>
            <a:r>
              <a:rPr lang="en-US" dirty="0" smtClean="0"/>
              <a:t> (2006). Day care for demented elderly in a dairy farm setting. JAMDA, 7, 456-459.</a:t>
            </a:r>
          </a:p>
          <a:p>
            <a:endParaRPr lang="en-US" dirty="0"/>
          </a:p>
        </p:txBody>
      </p:sp>
    </p:spTree>
    <p:extLst>
      <p:ext uri="{BB962C8B-B14F-4D97-AF65-F5344CB8AC3E}">
        <p14:creationId xmlns:p14="http://schemas.microsoft.com/office/powerpoint/2010/main" val="19409588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Information</a:t>
            </a:r>
            <a:endParaRPr lang="en-US" b="1"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2800" b="1" dirty="0" smtClean="0"/>
              <a:t>Email</a:t>
            </a:r>
            <a:r>
              <a:rPr lang="en-US" dirty="0" smtClean="0"/>
              <a:t>: </a:t>
            </a:r>
            <a:r>
              <a:rPr lang="en-US" dirty="0" smtClean="0">
                <a:hlinkClick r:id="rId2"/>
              </a:rPr>
              <a:t>eiloncaspi@gmail.com</a:t>
            </a:r>
            <a:r>
              <a:rPr lang="en-US" dirty="0" smtClean="0"/>
              <a:t> </a:t>
            </a:r>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r>
              <a:rPr lang="en-US" sz="2800" b="1" dirty="0" smtClean="0"/>
              <a:t>Website</a:t>
            </a:r>
            <a:r>
              <a:rPr lang="en-US" dirty="0" smtClean="0"/>
              <a:t>: </a:t>
            </a:r>
            <a:r>
              <a:rPr lang="en-US" dirty="0" smtClean="0">
                <a:hlinkClick r:id="rId3"/>
              </a:rPr>
              <a:t>http://dementiabehaviorconsulting.com</a:t>
            </a:r>
            <a:r>
              <a:rPr lang="en-US" dirty="0" smtClean="0"/>
              <a:t> </a:t>
            </a:r>
            <a:endParaRPr lang="en-US" sz="2800" b="1" dirty="0" smtClean="0"/>
          </a:p>
          <a:p>
            <a:pPr marL="0" indent="0" algn="ctr">
              <a:buNone/>
            </a:pPr>
            <a:endParaRPr lang="en-US" sz="2800" b="1" dirty="0" smtClean="0"/>
          </a:p>
          <a:p>
            <a:pPr marL="0" indent="0" algn="ctr">
              <a:buNone/>
            </a:pPr>
            <a:r>
              <a:rPr lang="en-US" sz="2800" b="1" dirty="0" smtClean="0"/>
              <a:t>Archival Blog on Care Farms for People with Dementia: </a:t>
            </a:r>
            <a:r>
              <a:rPr lang="en-US" dirty="0" smtClean="0">
                <a:hlinkClick r:id="rId4"/>
              </a:rPr>
              <a:t>https://www.tumblr.com/blog/carefarmsdementia</a:t>
            </a:r>
            <a:r>
              <a:rPr lang="en-US" dirty="0" smtClean="0"/>
              <a:t> </a:t>
            </a:r>
          </a:p>
          <a:p>
            <a:pPr marL="0" indent="0" algn="ctr">
              <a:buNone/>
            </a:pPr>
            <a:endParaRPr lang="en-US" dirty="0" smtClean="0"/>
          </a:p>
          <a:p>
            <a:endParaRPr lang="en-US" dirty="0"/>
          </a:p>
        </p:txBody>
      </p:sp>
      <p:pic>
        <p:nvPicPr>
          <p:cNvPr id="4" name="Picture 3"/>
          <p:cNvPicPr>
            <a:picLocks noChangeAspect="1"/>
          </p:cNvPicPr>
          <p:nvPr/>
        </p:nvPicPr>
        <p:blipFill>
          <a:blip r:embed="rId5"/>
          <a:stretch>
            <a:fillRect/>
          </a:stretch>
        </p:blipFill>
        <p:spPr>
          <a:xfrm>
            <a:off x="3619500" y="2457450"/>
            <a:ext cx="1968500" cy="1912257"/>
          </a:xfrm>
          <a:prstGeom prst="rect">
            <a:avLst/>
          </a:prstGeom>
        </p:spPr>
      </p:pic>
    </p:spTree>
    <p:extLst>
      <p:ext uri="{BB962C8B-B14F-4D97-AF65-F5344CB8AC3E}">
        <p14:creationId xmlns:p14="http://schemas.microsoft.com/office/powerpoint/2010/main" val="41301743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1667" y="1600200"/>
            <a:ext cx="8720665" cy="4525963"/>
          </a:xfrm>
        </p:spPr>
        <p:txBody>
          <a:bodyPr/>
          <a:lstStyle/>
          <a:p>
            <a:pPr marL="0" indent="0">
              <a:buNone/>
            </a:pPr>
            <a:r>
              <a:rPr lang="en-US" b="1" dirty="0"/>
              <a:t>Care Farm “De Port” </a:t>
            </a:r>
            <a:r>
              <a:rPr lang="en-US" dirty="0"/>
              <a:t>for elders with dementia in </a:t>
            </a:r>
            <a:r>
              <a:rPr lang="en-US" dirty="0" err="1"/>
              <a:t>Keplen-Oler</a:t>
            </a:r>
            <a:r>
              <a:rPr lang="en-US" dirty="0"/>
              <a:t> in the Netherlands: </a:t>
            </a:r>
            <a:endParaRPr lang="en-US" dirty="0" smtClean="0"/>
          </a:p>
          <a:p>
            <a:pPr marL="0" indent="0">
              <a:buNone/>
            </a:pPr>
            <a:r>
              <a:rPr lang="en-US" sz="2400" u="sng" dirty="0" smtClean="0">
                <a:hlinkClick r:id="rId3"/>
              </a:rPr>
              <a:t>https</a:t>
            </a:r>
            <a:r>
              <a:rPr lang="en-US" sz="2400" u="sng" dirty="0">
                <a:hlinkClick r:id="rId3"/>
              </a:rPr>
              <a:t>://vimeo.com/109903443</a:t>
            </a:r>
            <a:r>
              <a:rPr lang="en-US" sz="2400" dirty="0"/>
              <a:t> </a:t>
            </a:r>
            <a:endParaRPr lang="en-US" sz="2400" dirty="0" smtClean="0"/>
          </a:p>
          <a:p>
            <a:pPr marL="0" indent="0">
              <a:buNone/>
            </a:pPr>
            <a:endParaRPr lang="en-US" sz="2400" dirty="0" smtClean="0"/>
          </a:p>
          <a:p>
            <a:pPr marL="0" indent="0">
              <a:buNone/>
            </a:pPr>
            <a:r>
              <a:rPr lang="en-US" sz="3000" b="1" dirty="0" smtClean="0"/>
              <a:t>An overview of Green Care Farms in the Netherlands: </a:t>
            </a:r>
            <a:endParaRPr lang="en-US" sz="3000" b="1" dirty="0"/>
          </a:p>
          <a:p>
            <a:pPr marL="0" indent="0">
              <a:buNone/>
            </a:pPr>
            <a:r>
              <a:rPr lang="en-US" sz="2400" dirty="0" smtClean="0">
                <a:hlinkClick r:id="rId4"/>
              </a:rPr>
              <a:t>https://flatheadcarefarming.wordpress.com/links/</a:t>
            </a:r>
            <a:r>
              <a:rPr lang="en-US" sz="2400" dirty="0" smtClean="0"/>
              <a:t> </a:t>
            </a:r>
            <a:endParaRPr lang="en-US" sz="2400" dirty="0"/>
          </a:p>
        </p:txBody>
      </p:sp>
    </p:spTree>
    <p:extLst>
      <p:ext uri="{BB962C8B-B14F-4D97-AF65-F5344CB8AC3E}">
        <p14:creationId xmlns:p14="http://schemas.microsoft.com/office/powerpoint/2010/main" val="23528749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Growth in # of Care Farms in Europe</a:t>
            </a:r>
            <a:endParaRPr lang="en-US" b="1" dirty="0"/>
          </a:p>
        </p:txBody>
      </p:sp>
      <p:sp>
        <p:nvSpPr>
          <p:cNvPr id="3" name="Content Placeholder 2"/>
          <p:cNvSpPr>
            <a:spLocks noGrp="1"/>
          </p:cNvSpPr>
          <p:nvPr>
            <p:ph idx="1"/>
          </p:nvPr>
        </p:nvSpPr>
        <p:spPr>
          <a:xfrm>
            <a:off x="221733" y="1600200"/>
            <a:ext cx="8922267" cy="5010892"/>
          </a:xfrm>
        </p:spPr>
        <p:txBody>
          <a:bodyPr>
            <a:normAutofit/>
          </a:bodyPr>
          <a:lstStyle/>
          <a:p>
            <a:r>
              <a:rPr lang="en-US" dirty="0" smtClean="0"/>
              <a:t>In 1997 there were only 75 Care Farms in the Netherlands... </a:t>
            </a:r>
            <a:r>
              <a:rPr lang="en-US" sz="2400" dirty="0" smtClean="0"/>
              <a:t>(</a:t>
            </a:r>
            <a:r>
              <a:rPr lang="en-US" sz="2400" dirty="0" err="1" smtClean="0"/>
              <a:t>Hassink</a:t>
            </a:r>
            <a:r>
              <a:rPr lang="en-US" sz="2400" dirty="0" smtClean="0"/>
              <a:t>) </a:t>
            </a:r>
          </a:p>
          <a:p>
            <a:endParaRPr lang="en-US" dirty="0" smtClean="0"/>
          </a:p>
          <a:p>
            <a:r>
              <a:rPr lang="en-US" dirty="0" smtClean="0"/>
              <a:t>"</a:t>
            </a:r>
            <a:r>
              <a:rPr lang="en-US" dirty="0"/>
              <a:t>There are currently about </a:t>
            </a:r>
            <a:r>
              <a:rPr lang="en-US" b="1" dirty="0"/>
              <a:t>1,100 green care farms </a:t>
            </a:r>
            <a:r>
              <a:rPr lang="en-US" dirty="0"/>
              <a:t>in the Netherlands, about </a:t>
            </a:r>
            <a:r>
              <a:rPr lang="en-US" b="1" dirty="0"/>
              <a:t>15%</a:t>
            </a:r>
            <a:r>
              <a:rPr lang="en-US" dirty="0"/>
              <a:t> of which are </a:t>
            </a:r>
            <a:r>
              <a:rPr lang="en-US" b="1" dirty="0"/>
              <a:t>open to people with </a:t>
            </a:r>
            <a:r>
              <a:rPr lang="en-US" b="1" dirty="0" smtClean="0"/>
              <a:t>dementia</a:t>
            </a:r>
            <a:r>
              <a:rPr lang="en-US" dirty="0" smtClean="0"/>
              <a:t>” </a:t>
            </a:r>
            <a:r>
              <a:rPr lang="en-US" sz="2200" dirty="0" smtClean="0"/>
              <a:t>(de Bruin et al. 2015)</a:t>
            </a:r>
          </a:p>
          <a:p>
            <a:endParaRPr lang="en-US" sz="2200" dirty="0"/>
          </a:p>
          <a:p>
            <a:r>
              <a:rPr lang="en-US" sz="2400" b="1" dirty="0" smtClean="0"/>
              <a:t>Number of Social/Care Farms in other European countries: </a:t>
            </a:r>
          </a:p>
          <a:p>
            <a:pPr marL="0" indent="0">
              <a:buNone/>
            </a:pPr>
            <a:r>
              <a:rPr lang="en-US" sz="2400" dirty="0"/>
              <a:t> </a:t>
            </a:r>
            <a:r>
              <a:rPr lang="en-US" sz="2400" dirty="0" smtClean="0"/>
              <a:t>    Norway = 550; Italy = 350; Flanders = 260; Austria = 250;   </a:t>
            </a:r>
          </a:p>
          <a:p>
            <a:pPr marL="0" indent="0">
              <a:buNone/>
            </a:pPr>
            <a:r>
              <a:rPr lang="en-US" sz="2400" dirty="0" smtClean="0"/>
              <a:t>     Germany = 170; Ireland = 90; UK = 45  (</a:t>
            </a:r>
            <a:r>
              <a:rPr lang="en-US" sz="2400" dirty="0" err="1" smtClean="0"/>
              <a:t>Hassink</a:t>
            </a:r>
            <a:r>
              <a:rPr lang="en-US" sz="2400" dirty="0" smtClean="0"/>
              <a:t>) </a:t>
            </a:r>
            <a:endParaRPr lang="en-US" sz="2400" dirty="0"/>
          </a:p>
          <a:p>
            <a:endParaRPr lang="en-US" dirty="0" smtClean="0"/>
          </a:p>
          <a:p>
            <a:endParaRPr lang="en-US" dirty="0"/>
          </a:p>
        </p:txBody>
      </p:sp>
    </p:spTree>
    <p:extLst>
      <p:ext uri="{BB962C8B-B14F-4D97-AF65-F5344CB8AC3E}">
        <p14:creationId xmlns:p14="http://schemas.microsoft.com/office/powerpoint/2010/main" val="21771268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t>
            </a:r>
            <a:r>
              <a:rPr lang="en-US" i="1" dirty="0"/>
              <a:t>I feel useful. It contributes to my dignity. I feel appreciated, the things I do. I have something to offer; to other people, the soil, to the fruits</a:t>
            </a:r>
            <a:r>
              <a:rPr lang="en-US" dirty="0" smtClean="0"/>
              <a:t>. Yeah, I like that.”</a:t>
            </a:r>
          </a:p>
          <a:p>
            <a:pPr marL="0" indent="0">
              <a:buNone/>
            </a:pPr>
            <a:endParaRPr lang="en-US" dirty="0" smtClean="0"/>
          </a:p>
          <a:p>
            <a:pPr marL="0" indent="0">
              <a:buNone/>
            </a:pPr>
            <a:r>
              <a:rPr lang="en-US" dirty="0" smtClean="0"/>
              <a:t> – An elder with dementia on a Care Farm </a:t>
            </a:r>
          </a:p>
          <a:p>
            <a:pPr marL="0" indent="0">
              <a:buNone/>
            </a:pPr>
            <a:r>
              <a:rPr lang="en-US" sz="2200" dirty="0" smtClean="0"/>
              <a:t>(de Bruin et al. 2015)</a:t>
            </a:r>
            <a:endParaRPr lang="en-US" sz="2200" dirty="0"/>
          </a:p>
        </p:txBody>
      </p:sp>
    </p:spTree>
    <p:extLst>
      <p:ext uri="{BB962C8B-B14F-4D97-AF65-F5344CB8AC3E}">
        <p14:creationId xmlns:p14="http://schemas.microsoft.com/office/powerpoint/2010/main" val="13586884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600200"/>
            <a:ext cx="8453967" cy="4525963"/>
          </a:xfrm>
        </p:spPr>
        <p:txBody>
          <a:bodyPr/>
          <a:lstStyle/>
          <a:p>
            <a:pPr marL="0" indent="0">
              <a:buNone/>
            </a:pPr>
            <a:r>
              <a:rPr lang="en-US" dirty="0"/>
              <a:t>Potential </a:t>
            </a:r>
            <a:r>
              <a:rPr lang="en-US" b="1" dirty="0"/>
              <a:t>therapeutic benefits </a:t>
            </a:r>
            <a:r>
              <a:rPr lang="en-US" dirty="0"/>
              <a:t>of participation of people with dementia </a:t>
            </a:r>
            <a:r>
              <a:rPr lang="en-US" dirty="0" smtClean="0"/>
              <a:t>on </a:t>
            </a:r>
            <a:r>
              <a:rPr lang="en-US" dirty="0"/>
              <a:t>Care Farms: </a:t>
            </a:r>
            <a:r>
              <a:rPr lang="en-US" sz="2400" u="sng" dirty="0">
                <a:hlinkClick r:id="rId3"/>
              </a:rPr>
              <a:t>http://tinyurl.com/p36l9kd</a:t>
            </a:r>
            <a:r>
              <a:rPr lang="en-US" sz="2400" dirty="0"/>
              <a:t> </a:t>
            </a:r>
            <a:endParaRPr lang="en-US" sz="2400" dirty="0" smtClean="0"/>
          </a:p>
          <a:p>
            <a:pPr marL="0" indent="0">
              <a:buNone/>
            </a:pPr>
            <a:endParaRPr lang="en-US" sz="2400" dirty="0"/>
          </a:p>
          <a:p>
            <a:pPr marL="0" indent="0">
              <a:buNone/>
            </a:pPr>
            <a:endParaRPr lang="en-US" sz="2400" dirty="0" smtClean="0"/>
          </a:p>
          <a:p>
            <a:pPr marL="0" indent="0">
              <a:buNone/>
            </a:pPr>
            <a:r>
              <a:rPr lang="en-US" dirty="0" smtClean="0"/>
              <a:t>Care Farms can serve clients with dementia either as </a:t>
            </a:r>
            <a:r>
              <a:rPr lang="en-US" b="1" dirty="0" smtClean="0"/>
              <a:t>Day Programs </a:t>
            </a:r>
            <a:r>
              <a:rPr lang="en-US" dirty="0" smtClean="0"/>
              <a:t>or </a:t>
            </a:r>
            <a:r>
              <a:rPr lang="en-US" b="1" dirty="0" smtClean="0"/>
              <a:t>Residential Care Homes</a:t>
            </a:r>
            <a:r>
              <a:rPr lang="en-US" dirty="0" smtClean="0"/>
              <a:t>. </a:t>
            </a:r>
            <a:endParaRPr lang="en-US" dirty="0"/>
          </a:p>
        </p:txBody>
      </p:sp>
    </p:spTree>
    <p:extLst>
      <p:ext uri="{BB962C8B-B14F-4D97-AF65-F5344CB8AC3E}">
        <p14:creationId xmlns:p14="http://schemas.microsoft.com/office/powerpoint/2010/main" val="33521148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Major Gap In U.S</a:t>
            </a:r>
            <a:r>
              <a:rPr lang="en-US" dirty="0" smtClean="0"/>
              <a:t>. </a:t>
            </a:r>
            <a:r>
              <a:rPr lang="en-US" b="1" i="1" dirty="0" smtClean="0"/>
              <a:t>Health</a:t>
            </a:r>
            <a:r>
              <a:rPr lang="en-US" b="1" dirty="0" smtClean="0"/>
              <a:t> Care System </a:t>
            </a:r>
            <a:endParaRPr lang="en-US" b="1" dirty="0"/>
          </a:p>
        </p:txBody>
      </p:sp>
      <p:sp>
        <p:nvSpPr>
          <p:cNvPr id="3" name="Content Placeholder 2"/>
          <p:cNvSpPr>
            <a:spLocks noGrp="1"/>
          </p:cNvSpPr>
          <p:nvPr>
            <p:ph idx="1"/>
          </p:nvPr>
        </p:nvSpPr>
        <p:spPr>
          <a:xfrm>
            <a:off x="254000" y="1600200"/>
            <a:ext cx="8763000" cy="4525963"/>
          </a:xfrm>
        </p:spPr>
        <p:txBody>
          <a:bodyPr>
            <a:normAutofit/>
          </a:bodyPr>
          <a:lstStyle/>
          <a:p>
            <a:pPr marL="0" indent="0">
              <a:buNone/>
            </a:pPr>
            <a:r>
              <a:rPr lang="en-US" dirty="0" err="1" smtClean="0"/>
              <a:t>Lifeside</a:t>
            </a:r>
            <a:r>
              <a:rPr lang="en-US" dirty="0" smtClean="0"/>
              <a:t> Care Farming / Flathead Care Farming in </a:t>
            </a:r>
            <a:r>
              <a:rPr lang="en-US" dirty="0" err="1" smtClean="0"/>
              <a:t>Kallispell</a:t>
            </a:r>
            <a:r>
              <a:rPr lang="en-US" dirty="0"/>
              <a:t> </a:t>
            </a:r>
            <a:r>
              <a:rPr lang="en-US" dirty="0" smtClean="0"/>
              <a:t>Montana:</a:t>
            </a:r>
          </a:p>
          <a:p>
            <a:endParaRPr lang="en-US" dirty="0"/>
          </a:p>
          <a:p>
            <a:pPr marL="0" indent="0">
              <a:buNone/>
            </a:pPr>
            <a:r>
              <a:rPr lang="en-US" u="sng" dirty="0">
                <a:hlinkClick r:id="rId3"/>
              </a:rPr>
              <a:t>https://</a:t>
            </a:r>
            <a:r>
              <a:rPr lang="en-US" u="sng" dirty="0" smtClean="0">
                <a:hlinkClick r:id="rId3"/>
              </a:rPr>
              <a:t>flatheadcarefarming.wordpress.com</a:t>
            </a:r>
            <a:endParaRPr lang="en-US" u="sng" dirty="0" smtClean="0"/>
          </a:p>
          <a:p>
            <a:pPr marL="0" indent="0">
              <a:buNone/>
            </a:pPr>
            <a:endParaRPr lang="en-US" u="sng" dirty="0"/>
          </a:p>
          <a:p>
            <a:pPr marL="0" indent="0">
              <a:buNone/>
            </a:pPr>
            <a:r>
              <a:rPr lang="en-US" dirty="0" smtClean="0"/>
              <a:t>Maarten Fischer </a:t>
            </a:r>
            <a:r>
              <a:rPr lang="en-US" dirty="0" smtClean="0"/>
              <a:t>won the 2015 Mather </a:t>
            </a:r>
            <a:r>
              <a:rPr lang="en-US" dirty="0" err="1" smtClean="0"/>
              <a:t>LifeWays</a:t>
            </a:r>
            <a:r>
              <a:rPr lang="en-US" dirty="0" smtClean="0"/>
              <a:t> Institute on Aging Promising Practices Award! </a:t>
            </a:r>
            <a:r>
              <a:rPr lang="en-US" dirty="0" smtClean="0"/>
              <a:t> </a:t>
            </a:r>
          </a:p>
          <a:p>
            <a:pPr marL="0" indent="0">
              <a:buNone/>
            </a:pPr>
            <a:r>
              <a:rPr lang="en-US" dirty="0">
                <a:hlinkClick r:id="rId4"/>
              </a:rPr>
              <a:t>http://tinyurl.com/</a:t>
            </a:r>
            <a:r>
              <a:rPr lang="en-US" dirty="0" smtClean="0">
                <a:hlinkClick r:id="rId4"/>
              </a:rPr>
              <a:t>gqjdgtm</a:t>
            </a:r>
            <a:r>
              <a:rPr lang="en-US" dirty="0" smtClean="0"/>
              <a:t> </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3033077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bridge this gap?</a:t>
            </a:r>
            <a:endParaRPr lang="en-US" dirty="0"/>
          </a:p>
        </p:txBody>
      </p:sp>
      <p:pic>
        <p:nvPicPr>
          <p:cNvPr id="4" name="Content Placeholder 3"/>
          <p:cNvPicPr>
            <a:picLocks noGrp="1" noChangeAspect="1"/>
          </p:cNvPicPr>
          <p:nvPr>
            <p:ph idx="1"/>
          </p:nvPr>
        </p:nvPicPr>
        <p:blipFill>
          <a:blip r:embed="rId3"/>
          <a:srcRect t="9128" b="9128"/>
          <a:stretch>
            <a:fillRect/>
          </a:stretch>
        </p:blipFill>
        <p:spPr>
          <a:xfrm>
            <a:off x="1892636" y="2290488"/>
            <a:ext cx="5532983" cy="3042928"/>
          </a:xfrm>
          <a:prstGeom prst="rect">
            <a:avLst/>
          </a:prstGeom>
        </p:spPr>
      </p:pic>
    </p:spTree>
    <p:extLst>
      <p:ext uri="{BB962C8B-B14F-4D97-AF65-F5344CB8AC3E}">
        <p14:creationId xmlns:p14="http://schemas.microsoft.com/office/powerpoint/2010/main" val="28571477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274638"/>
            <a:ext cx="8692943" cy="1143000"/>
          </a:xfrm>
        </p:spPr>
        <p:txBody>
          <a:bodyPr>
            <a:normAutofit fontScale="90000"/>
          </a:bodyPr>
          <a:lstStyle/>
          <a:p>
            <a:r>
              <a:rPr lang="en-US" b="1" dirty="0"/>
              <a:t>	</a:t>
            </a:r>
            <a:r>
              <a:rPr lang="en-US" sz="3800" b="1" dirty="0" smtClean="0"/>
              <a:t>Purchasers of Care Farm Services in Montana </a:t>
            </a:r>
            <a:endParaRPr lang="en-US" sz="3800" b="1" dirty="0"/>
          </a:p>
        </p:txBody>
      </p:sp>
      <p:sp>
        <p:nvSpPr>
          <p:cNvPr id="3" name="Content Placeholder 2"/>
          <p:cNvSpPr>
            <a:spLocks noGrp="1"/>
          </p:cNvSpPr>
          <p:nvPr>
            <p:ph idx="1"/>
          </p:nvPr>
        </p:nvSpPr>
        <p:spPr>
          <a:xfrm>
            <a:off x="457200" y="1600200"/>
            <a:ext cx="8432800" cy="4525963"/>
          </a:xfrm>
        </p:spPr>
        <p:txBody>
          <a:bodyPr>
            <a:normAutofit/>
          </a:bodyPr>
          <a:lstStyle/>
          <a:p>
            <a:r>
              <a:rPr lang="en-US" b="1" dirty="0" smtClean="0"/>
              <a:t>Medicaid</a:t>
            </a:r>
            <a:r>
              <a:rPr lang="en-US" dirty="0" smtClean="0"/>
              <a:t> (Elders and Physically Disabled Waiver Program)</a:t>
            </a:r>
          </a:p>
          <a:p>
            <a:r>
              <a:rPr lang="en-US" b="1" dirty="0" smtClean="0"/>
              <a:t>Older American Act </a:t>
            </a:r>
            <a:r>
              <a:rPr lang="en-US" dirty="0" smtClean="0"/>
              <a:t>(County Agency on Aging)</a:t>
            </a:r>
            <a:endParaRPr lang="en-US" dirty="0" smtClean="0"/>
          </a:p>
          <a:p>
            <a:r>
              <a:rPr lang="en-US" b="1" dirty="0" smtClean="0"/>
              <a:t>Veterans Administration </a:t>
            </a:r>
            <a:r>
              <a:rPr lang="en-US" dirty="0" smtClean="0"/>
              <a:t>(as a form of Respite) </a:t>
            </a:r>
          </a:p>
          <a:p>
            <a:r>
              <a:rPr lang="en-US" b="1" dirty="0" smtClean="0"/>
              <a:t>Vocational Rehabilitation </a:t>
            </a:r>
            <a:r>
              <a:rPr lang="en-US" dirty="0" smtClean="0"/>
              <a:t>(includes elders)  </a:t>
            </a:r>
            <a:endParaRPr lang="en-US" dirty="0" smtClean="0"/>
          </a:p>
          <a:p>
            <a:r>
              <a:rPr lang="en-US" b="1" dirty="0" smtClean="0"/>
              <a:t>Subcontracting</a:t>
            </a:r>
            <a:r>
              <a:rPr lang="en-US" dirty="0" smtClean="0"/>
              <a:t> with nursing homes and assisted living residences </a:t>
            </a:r>
          </a:p>
          <a:p>
            <a:r>
              <a:rPr lang="en-US" b="1" dirty="0" smtClean="0"/>
              <a:t>Private pay</a:t>
            </a:r>
            <a:endParaRPr lang="en-US" b="1" dirty="0"/>
          </a:p>
        </p:txBody>
      </p:sp>
    </p:spTree>
    <p:extLst>
      <p:ext uri="{BB962C8B-B14F-4D97-AF65-F5344CB8AC3E}">
        <p14:creationId xmlns:p14="http://schemas.microsoft.com/office/powerpoint/2010/main" val="40419040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274638"/>
            <a:ext cx="8826500" cy="1143000"/>
          </a:xfrm>
        </p:spPr>
        <p:txBody>
          <a:bodyPr>
            <a:normAutofit fontScale="90000"/>
          </a:bodyPr>
          <a:lstStyle/>
          <a:p>
            <a:r>
              <a:rPr lang="en-US" b="1" dirty="0" smtClean="0"/>
              <a:t>Reimbursement to Farmers in Montana </a:t>
            </a:r>
            <a:endParaRPr lang="en-US" b="1" dirty="0"/>
          </a:p>
        </p:txBody>
      </p:sp>
      <p:sp>
        <p:nvSpPr>
          <p:cNvPr id="3" name="Content Placeholder 2"/>
          <p:cNvSpPr>
            <a:spLocks noGrp="1"/>
          </p:cNvSpPr>
          <p:nvPr>
            <p:ph idx="1"/>
          </p:nvPr>
        </p:nvSpPr>
        <p:spPr>
          <a:xfrm>
            <a:off x="457199" y="1600200"/>
            <a:ext cx="8538633" cy="5011503"/>
          </a:xfrm>
        </p:spPr>
        <p:txBody>
          <a:bodyPr>
            <a:normAutofit fontScale="92500" lnSpcReduction="10000"/>
          </a:bodyPr>
          <a:lstStyle/>
          <a:p>
            <a:r>
              <a:rPr lang="en-US" dirty="0" smtClean="0"/>
              <a:t>Normal rate is $75 per client for a 5 hour day</a:t>
            </a:r>
          </a:p>
          <a:p>
            <a:r>
              <a:rPr lang="en-US" dirty="0" smtClean="0"/>
              <a:t>Maarten </a:t>
            </a:r>
            <a:r>
              <a:rPr lang="en-US" b="1" dirty="0" smtClean="0"/>
              <a:t>pays the farmer $50 per day</a:t>
            </a:r>
          </a:p>
          <a:p>
            <a:r>
              <a:rPr lang="en-US" dirty="0" smtClean="0"/>
              <a:t>Spends on average </a:t>
            </a:r>
            <a:r>
              <a:rPr lang="en-US" dirty="0" smtClean="0"/>
              <a:t>$12 </a:t>
            </a:r>
            <a:r>
              <a:rPr lang="en-US" dirty="0" smtClean="0"/>
              <a:t>on transportation </a:t>
            </a:r>
          </a:p>
          <a:p>
            <a:r>
              <a:rPr lang="en-US" dirty="0" smtClean="0"/>
              <a:t>The rest goes to office work </a:t>
            </a:r>
          </a:p>
          <a:p>
            <a:endParaRPr lang="en-US" dirty="0"/>
          </a:p>
          <a:p>
            <a:r>
              <a:rPr lang="en-US" b="1" dirty="0" smtClean="0"/>
              <a:t>On average</a:t>
            </a:r>
            <a:r>
              <a:rPr lang="en-US" dirty="0" smtClean="0"/>
              <a:t>, clients attend </a:t>
            </a:r>
            <a:r>
              <a:rPr lang="en-US" b="1" dirty="0" smtClean="0"/>
              <a:t>once a week </a:t>
            </a:r>
            <a:r>
              <a:rPr lang="en-US" dirty="0" smtClean="0"/>
              <a:t>(some 4 times a week while others twice a month)</a:t>
            </a:r>
          </a:p>
          <a:p>
            <a:pPr marL="0" indent="0">
              <a:buNone/>
            </a:pPr>
            <a:endParaRPr lang="en-US" dirty="0" smtClean="0"/>
          </a:p>
          <a:p>
            <a:r>
              <a:rPr lang="en-US" dirty="0" smtClean="0"/>
              <a:t>Maarten currently partners with 11 Care Farms with 70 clients (about 10 with dementia)</a:t>
            </a:r>
          </a:p>
          <a:p>
            <a:endParaRPr lang="en-US" dirty="0" smtClean="0"/>
          </a:p>
        </p:txBody>
      </p:sp>
    </p:spTree>
    <p:extLst>
      <p:ext uri="{BB962C8B-B14F-4D97-AF65-F5344CB8AC3E}">
        <p14:creationId xmlns:p14="http://schemas.microsoft.com/office/powerpoint/2010/main" val="36034917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17081</TotalTime>
  <Words>2260</Words>
  <Application>Microsoft Macintosh PowerPoint</Application>
  <PresentationFormat>On-screen Show (4:3)</PresentationFormat>
  <Paragraphs>222</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Care Farms for People Living with Dementia</vt:lpstr>
      <vt:lpstr>PowerPoint Presentation</vt:lpstr>
      <vt:lpstr>Growth in # of Care Farms in Europe</vt:lpstr>
      <vt:lpstr>PowerPoint Presentation</vt:lpstr>
      <vt:lpstr>PowerPoint Presentation</vt:lpstr>
      <vt:lpstr>Major Gap In U.S. Health Care System </vt:lpstr>
      <vt:lpstr>How do we bridge this gap?</vt:lpstr>
      <vt:lpstr> Purchasers of Care Farm Services in Montana </vt:lpstr>
      <vt:lpstr>Reimbursement to Farmers in Montana </vt:lpstr>
      <vt:lpstr>Potential Concerns / Barriers </vt:lpstr>
      <vt:lpstr>A word about taking risks…</vt:lpstr>
      <vt:lpstr>Next Steps / Goals</vt:lpstr>
      <vt:lpstr>PowerPoint Presentation</vt:lpstr>
      <vt:lpstr>Questions / Discussion</vt:lpstr>
      <vt:lpstr> Additional Resources </vt:lpstr>
      <vt:lpstr>Additional Resources (cont.)</vt:lpstr>
      <vt:lpstr>Literature &amp; Research Studies </vt:lpstr>
      <vt:lpstr>Literature &amp; Research Studies  (Cont.)</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Farms for People Living with Dementia </dc:title>
  <dc:creator>EILON CASPI</dc:creator>
  <cp:lastModifiedBy>EILON CASPI</cp:lastModifiedBy>
  <cp:revision>201</cp:revision>
  <dcterms:created xsi:type="dcterms:W3CDTF">2016-02-29T17:23:41Z</dcterms:created>
  <dcterms:modified xsi:type="dcterms:W3CDTF">2016-03-12T14:05:38Z</dcterms:modified>
</cp:coreProperties>
</file>